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02" r:id="rId3"/>
    <p:sldId id="260" r:id="rId5"/>
    <p:sldId id="261" r:id="rId6"/>
    <p:sldId id="262" r:id="rId7"/>
    <p:sldId id="263" r:id="rId8"/>
    <p:sldId id="276" r:id="rId9"/>
    <p:sldId id="409" r:id="rId10"/>
    <p:sldId id="453" r:id="rId11"/>
    <p:sldId id="478" r:id="rId12"/>
    <p:sldId id="454" r:id="rId13"/>
    <p:sldId id="418" r:id="rId14"/>
    <p:sldId id="419" r:id="rId15"/>
    <p:sldId id="426" r:id="rId16"/>
    <p:sldId id="420" r:id="rId17"/>
    <p:sldId id="457" r:id="rId18"/>
    <p:sldId id="458" r:id="rId19"/>
    <p:sldId id="466" r:id="rId20"/>
    <p:sldId id="479" r:id="rId21"/>
    <p:sldId id="423" r:id="rId22"/>
    <p:sldId id="480" r:id="rId23"/>
    <p:sldId id="481" r:id="rId24"/>
    <p:sldId id="482" r:id="rId25"/>
    <p:sldId id="483" r:id="rId26"/>
    <p:sldId id="459" r:id="rId27"/>
    <p:sldId id="455" r:id="rId28"/>
    <p:sldId id="456" r:id="rId29"/>
    <p:sldId id="460" r:id="rId30"/>
    <p:sldId id="461" r:id="rId31"/>
    <p:sldId id="462" r:id="rId32"/>
    <p:sldId id="463" r:id="rId33"/>
    <p:sldId id="464" r:id="rId34"/>
    <p:sldId id="465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qianqian yi" initials="q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186" y="45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E697D4-89D3-4FC0-92AE-BF813E0DA9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13C9E-EE9F-48FC-BCBB-A8F42522EC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pp</a:t>
            </a:r>
            <a:r>
              <a:rPr lang="zh-CN" altLang="en-US" smtClean="0"/>
              <a:t>琦素材站</a:t>
            </a:r>
            <a:r>
              <a:rPr lang="en-US" altLang="zh-CN" smtClean="0"/>
              <a:t>https://shop152350920.taobao.com/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6C502-A5CE-4440-AE02-71F5B6BB9B0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1D8E9-7009-4A7D-8285-9B735CB2B8B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D2DA8-6CE5-45F0-8BE6-DD40CAD127D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B7582-5A96-428A-AC5D-761E997E8B8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485D7-44F0-4390-848C-C86820CA6B4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C48CA8-BFF4-4CA1-A834-A863FD608038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91049-54CF-4B86-BF1A-C2691906DF18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D20B60-0084-4F78-9ADC-82064D7ECB78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827C2-474E-477A-A2C5-7772BC33302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98426-EA78-4214-8255-4DF3A8E25E48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CB3E8-75DC-429E-8212-AC21B1869679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5AFB0-82F4-40BE-8BF8-E67540D2A2D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4.jpe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6.jpe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jpeg"/><Relationship Id="rId1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2.jpe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3.xml"/><Relationship Id="rId1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tags" Target="../tags/tag5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9.xml"/><Relationship Id="rId4" Type="http://schemas.openxmlformats.org/officeDocument/2006/relationships/image" Target="../media/image59.png"/><Relationship Id="rId3" Type="http://schemas.openxmlformats.org/officeDocument/2006/relationships/tags" Target="../tags/tag8.xml"/><Relationship Id="rId2" Type="http://schemas.openxmlformats.org/officeDocument/2006/relationships/image" Target="../media/image58.png"/><Relationship Id="rId1" Type="http://schemas.openxmlformats.org/officeDocument/2006/relationships/tags" Target="../tags/tag7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image" Target="../media/image60.png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image" Target="../media/image61.png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jpeg"/><Relationship Id="rId8" Type="http://schemas.openxmlformats.org/officeDocument/2006/relationships/image" Target="../media/image4.svg"/><Relationship Id="rId7" Type="http://schemas.openxmlformats.org/officeDocument/2006/relationships/image" Target="../media/image5.png"/><Relationship Id="rId6" Type="http://schemas.openxmlformats.org/officeDocument/2006/relationships/image" Target="../media/image3.svg"/><Relationship Id="rId5" Type="http://schemas.openxmlformats.org/officeDocument/2006/relationships/image" Target="../media/image4.png"/><Relationship Id="rId4" Type="http://schemas.openxmlformats.org/officeDocument/2006/relationships/image" Target="../media/image2.svg"/><Relationship Id="rId3" Type="http://schemas.openxmlformats.org/officeDocument/2006/relationships/image" Target="../media/image3.png"/><Relationship Id="rId2" Type="http://schemas.openxmlformats.org/officeDocument/2006/relationships/image" Target="../media/image1.sv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image" Target="../media/image66.png"/><Relationship Id="rId3" Type="http://schemas.openxmlformats.org/officeDocument/2006/relationships/tags" Target="../tags/tag16.xml"/><Relationship Id="rId2" Type="http://schemas.openxmlformats.org/officeDocument/2006/relationships/image" Target="../media/image65.png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5.sv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11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.xml"/><Relationship Id="rId4" Type="http://schemas.openxmlformats.org/officeDocument/2006/relationships/image" Target="../media/image11.jpeg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10584" y="-109"/>
            <a:ext cx="12181417" cy="2306109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1498791" y="3221544"/>
            <a:ext cx="9207211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9pPr>
          </a:lstStyle>
          <a:p>
            <a:pPr marL="0" marR="0" lvl="0" indent="0" algn="ctr" defTabSz="901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400" b="1" spc="788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  <a:sym typeface="+mn-ea"/>
              </a:rPr>
              <a:t>新版易班使用手册</a:t>
            </a:r>
            <a:endParaRPr lang="zh-CN" altLang="en-US" sz="6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TextBox 38"/>
          <p:cNvSpPr txBox="1">
            <a:spLocks noChangeArrowheads="1"/>
          </p:cNvSpPr>
          <p:nvPr/>
        </p:nvSpPr>
        <p:spPr bwMode="auto">
          <a:xfrm>
            <a:off x="3005032" y="4440344"/>
            <a:ext cx="633814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en-US" altLang="zh-CN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endParaRPr lang="zh-CN" sz="4800" b="1" dirty="0" smtClean="0">
              <a:solidFill>
                <a:srgbClr val="3B1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校标透明（白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8620" y="929640"/>
            <a:ext cx="1254125" cy="1254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0280" y="133350"/>
            <a:ext cx="3095624" cy="683798"/>
            <a:chOff x="520280" y="133350"/>
            <a:chExt cx="2687604" cy="683798"/>
          </a:xfrm>
        </p:grpSpPr>
        <p:sp>
          <p:nvSpPr>
            <p:cNvPr id="5" name="文本框 4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学校推荐应用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820688" y="5599655"/>
            <a:ext cx="4677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打开易班手机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，首页点击进入“学工系统”，即可看见右边长图进行相关操作。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/>
          <a:srcRect t="37389" b="18642"/>
          <a:stretch>
            <a:fillRect/>
          </a:stretch>
        </p:blipFill>
        <p:spPr>
          <a:xfrm>
            <a:off x="1856748" y="3158193"/>
            <a:ext cx="3184167" cy="224892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" y="1107920"/>
            <a:ext cx="1667814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药大学工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6000" y="1107920"/>
            <a:ext cx="1667814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信息门户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4683" y="169148"/>
            <a:ext cx="1471721" cy="613756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05167" y="4492341"/>
            <a:ext cx="37020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点击信息门户，输入学号与密码即可进入。可以进行校园卡余额查询、图书馆、教务系统、在线开放课程等多项功能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5" b="45589"/>
          <a:stretch>
            <a:fillRect/>
          </a:stretch>
        </p:blipFill>
        <p:spPr>
          <a:xfrm>
            <a:off x="1766406" y="1103096"/>
            <a:ext cx="3364853" cy="19790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5" b="45589"/>
          <a:stretch>
            <a:fillRect/>
          </a:stretch>
        </p:blipFill>
        <p:spPr>
          <a:xfrm>
            <a:off x="6168949" y="1898850"/>
            <a:ext cx="4075959" cy="239728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856748" y="1926485"/>
            <a:ext cx="610291" cy="51600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96926" y="2205193"/>
            <a:ext cx="667611" cy="58710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Screenshot_2021_0402_180316"/>
          <p:cNvPicPr>
            <a:picLocks noChangeAspect="1"/>
          </p:cNvPicPr>
          <p:nvPr/>
        </p:nvPicPr>
        <p:blipFill rotWithShape="1">
          <a:blip r:embed="rId1"/>
          <a:srcRect r="19686"/>
          <a:stretch>
            <a:fillRect/>
          </a:stretch>
        </p:blipFill>
        <p:spPr>
          <a:xfrm>
            <a:off x="980792" y="3722371"/>
            <a:ext cx="4112846" cy="219282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0" y="81187"/>
            <a:ext cx="1667814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用电查询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981" y="2337515"/>
            <a:ext cx="47587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首页点击“宿舍用电查询”链接进入页面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左上方选择房间（楼栋、楼层、房间），即可看到剩余电量、购电记录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5" b="45589"/>
          <a:stretch>
            <a:fillRect/>
          </a:stretch>
        </p:blipFill>
        <p:spPr>
          <a:xfrm>
            <a:off x="789679" y="1045491"/>
            <a:ext cx="4393509" cy="258404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589777" y="2135140"/>
            <a:ext cx="834620" cy="62033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39651" y="4258790"/>
            <a:ext cx="5456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点击“图书管理系统”，登录后即可进行书目检索，登录账号后还可以查看借阅情况。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81187"/>
            <a:ext cx="1667814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</a:rPr>
              <a:t>图书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系统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5" b="45589"/>
          <a:stretch>
            <a:fillRect/>
          </a:stretch>
        </p:blipFill>
        <p:spPr>
          <a:xfrm>
            <a:off x="940300" y="946950"/>
            <a:ext cx="4837163" cy="28449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560" y="946950"/>
            <a:ext cx="5066828" cy="510404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939263" y="2121431"/>
            <a:ext cx="988043" cy="70768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0"/>
          <a:stretch>
            <a:fillRect/>
          </a:stretch>
        </p:blipFill>
        <p:spPr bwMode="auto">
          <a:xfrm>
            <a:off x="8122014" y="786815"/>
            <a:ext cx="2321235" cy="49657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360260" y="186690"/>
            <a:ext cx="1933360" cy="683798"/>
            <a:chOff x="520280" y="133350"/>
            <a:chExt cx="1933360" cy="683798"/>
          </a:xfrm>
        </p:grpSpPr>
        <p:sp>
          <p:nvSpPr>
            <p:cNvPr id="4" name="文本框 3"/>
            <p:cNvSpPr txBox="1"/>
            <p:nvPr/>
          </p:nvSpPr>
          <p:spPr>
            <a:xfrm>
              <a:off x="597475" y="133350"/>
              <a:ext cx="18561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应用广场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642424" y="5813866"/>
            <a:ext cx="2660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可以在广场里找到自己感兴趣的活动参与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601592" y="5911631"/>
            <a:ext cx="3037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添加的应用会显示在“我的应用”里直接打开即可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8" name="图片 2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2"/>
          <a:stretch>
            <a:fillRect/>
          </a:stretch>
        </p:blipFill>
        <p:spPr bwMode="auto">
          <a:xfrm>
            <a:off x="1755155" y="786815"/>
            <a:ext cx="2314833" cy="4969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图片 2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1"/>
          <a:stretch>
            <a:fillRect/>
          </a:stretch>
        </p:blipFill>
        <p:spPr bwMode="auto">
          <a:xfrm>
            <a:off x="4916819" y="786815"/>
            <a:ext cx="2314833" cy="496574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48703" y="5817845"/>
            <a:ext cx="3841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点击底部菜单栏“应用”，共分成三类：星选、榜单、专题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157210" y="752285"/>
            <a:ext cx="373732" cy="3876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530451" y="786815"/>
            <a:ext cx="1131098" cy="31862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211833" y="5413188"/>
            <a:ext cx="482272" cy="3876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024948" y="6128374"/>
            <a:ext cx="703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点击底部菜单栏“互动”可选择易班、学校和易瞄瞄进行查看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11" name="文本框 10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新版微社区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6" name="图片 15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9"/>
          <a:stretch>
            <a:fillRect/>
          </a:stretch>
        </p:blipFill>
        <p:spPr bwMode="auto">
          <a:xfrm>
            <a:off x="8098904" y="646836"/>
            <a:ext cx="2414171" cy="5163971"/>
          </a:xfrm>
          <a:prstGeom prst="rect">
            <a:avLst/>
          </a:prstGeom>
          <a:ln>
            <a:noFill/>
          </a:ln>
        </p:spPr>
      </p:pic>
      <p:pic>
        <p:nvPicPr>
          <p:cNvPr id="17" name="图片 1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"/>
          <a:stretch>
            <a:fillRect/>
          </a:stretch>
        </p:blipFill>
        <p:spPr bwMode="auto">
          <a:xfrm>
            <a:off x="4888914" y="671182"/>
            <a:ext cx="2414171" cy="5154237"/>
          </a:xfrm>
          <a:prstGeom prst="rect">
            <a:avLst/>
          </a:prstGeom>
          <a:ln>
            <a:noFill/>
          </a:ln>
        </p:spPr>
      </p:pic>
      <p:pic>
        <p:nvPicPr>
          <p:cNvPr id="18" name="图片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7" b="-1"/>
          <a:stretch>
            <a:fillRect/>
          </a:stretch>
        </p:blipFill>
        <p:spPr bwMode="auto">
          <a:xfrm>
            <a:off x="1678925" y="656570"/>
            <a:ext cx="2414171" cy="5168849"/>
          </a:xfrm>
          <a:prstGeom prst="rect">
            <a:avLst/>
          </a:prstGeom>
          <a:ln>
            <a:noFill/>
          </a:ln>
        </p:spPr>
      </p:pic>
      <p:sp>
        <p:nvSpPr>
          <p:cNvPr id="19" name="矩形 18"/>
          <p:cNvSpPr/>
          <p:nvPr/>
        </p:nvSpPr>
        <p:spPr>
          <a:xfrm>
            <a:off x="2187285" y="5437736"/>
            <a:ext cx="482272" cy="3876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43741" y="646836"/>
            <a:ext cx="1838613" cy="3876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箭头: 右 20"/>
          <p:cNvSpPr/>
          <p:nvPr/>
        </p:nvSpPr>
        <p:spPr>
          <a:xfrm>
            <a:off x="4169105" y="2718743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箭头: 右 21"/>
          <p:cNvSpPr/>
          <p:nvPr/>
        </p:nvSpPr>
        <p:spPr>
          <a:xfrm>
            <a:off x="7473552" y="2713045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589227" y="6128374"/>
            <a:ext cx="8450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zh-CN" altLang="en-US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切换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按钮可以选择院系专业班级部门社团等组织的微社区进行查看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11" name="文本框 10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新版微社区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4" name="图片 13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0"/>
          <a:stretch>
            <a:fillRect/>
          </a:stretch>
        </p:blipFill>
        <p:spPr bwMode="auto">
          <a:xfrm>
            <a:off x="1060992" y="780418"/>
            <a:ext cx="2364198" cy="5047545"/>
          </a:xfrm>
          <a:prstGeom prst="rect">
            <a:avLst/>
          </a:prstGeom>
          <a:ln>
            <a:noFill/>
          </a:ln>
        </p:spPr>
      </p:pic>
      <p:pic>
        <p:nvPicPr>
          <p:cNvPr id="15" name="图片 1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0"/>
          <a:stretch>
            <a:fillRect/>
          </a:stretch>
        </p:blipFill>
        <p:spPr bwMode="auto">
          <a:xfrm>
            <a:off x="4367774" y="780418"/>
            <a:ext cx="2353617" cy="5047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"/>
          <a:stretch>
            <a:fillRect/>
          </a:stretch>
        </p:blipFill>
        <p:spPr>
          <a:xfrm>
            <a:off x="7767626" y="743874"/>
            <a:ext cx="2364197" cy="5084088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032355" y="1266749"/>
            <a:ext cx="392835" cy="3472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箭头: 右 22"/>
          <p:cNvSpPr/>
          <p:nvPr/>
        </p:nvSpPr>
        <p:spPr>
          <a:xfrm>
            <a:off x="3675733" y="2859892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箭头: 右 23"/>
          <p:cNvSpPr/>
          <p:nvPr/>
        </p:nvSpPr>
        <p:spPr>
          <a:xfrm>
            <a:off x="7087807" y="2859892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41178" y="5866262"/>
            <a:ext cx="9732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用户可通过点击底部菜单栏“发布”按钮直接进行文章的编辑发送。共有两种方式可供选择。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11" name="文本框 10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两种发布方式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6" name="图片 15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1234399" y="737710"/>
            <a:ext cx="2141582" cy="4582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1"/>
          <a:stretch>
            <a:fillRect/>
          </a:stretch>
        </p:blipFill>
        <p:spPr bwMode="auto">
          <a:xfrm>
            <a:off x="3645516" y="737710"/>
            <a:ext cx="2141582" cy="45733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6"/>
          <a:stretch>
            <a:fillRect/>
          </a:stretch>
        </p:blipFill>
        <p:spPr bwMode="auto">
          <a:xfrm>
            <a:off x="6005543" y="746583"/>
            <a:ext cx="2184752" cy="466340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" name="连接符: 肘形 19"/>
          <p:cNvCxnSpPr/>
          <p:nvPr/>
        </p:nvCxnSpPr>
        <p:spPr>
          <a:xfrm flipV="1">
            <a:off x="1782378" y="1556439"/>
            <a:ext cx="2503505" cy="2481650"/>
          </a:xfrm>
          <a:prstGeom prst="bentConnector3">
            <a:avLst>
              <a:gd name="adj1" fmla="val -252"/>
            </a:avLst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V="1">
            <a:off x="3068535" y="3344617"/>
            <a:ext cx="3258622" cy="1064770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8849739" y="2030759"/>
            <a:ext cx="320315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800" i="1" u="sng" kern="100" dirty="0">
                <a:effectLst/>
                <a:latin typeface="等线" panose="02010600030101010101" charset="-122"/>
                <a:ea typeface="宋体" panose="02010600030101010101" pitchFamily="2" charset="-122"/>
                <a:cs typeface="Times New Roman" panose="02020603050405020304" pitchFamily="18" charset="0"/>
              </a:rPr>
              <a:t>发瞄瞄：</a:t>
            </a:r>
            <a:r>
              <a:rPr lang="zh-CN" altLang="zh-CN" sz="1800" kern="100" dirty="0">
                <a:effectLst/>
                <a:latin typeface="等线" panose="02010600030101010101" charset="-122"/>
                <a:ea typeface="宋体" panose="02010600030101010101" pitchFamily="2" charset="-122"/>
                <a:cs typeface="Times New Roman" panose="02020603050405020304" pitchFamily="18" charset="0"/>
              </a:rPr>
              <a:t>精简发布方式，同旧版本的易瞄瞄</a:t>
            </a:r>
            <a:endParaRPr lang="en-US" altLang="zh-CN" sz="1800" kern="100" dirty="0">
              <a:effectLst/>
              <a:latin typeface="等线" panose="02010600030101010101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en-US" i="1" u="sng" kern="100" dirty="0">
                <a:latin typeface="等线" panose="02010600030101010101" charset="-122"/>
                <a:ea typeface="宋体" panose="02010600030101010101" pitchFamily="2" charset="-122"/>
                <a:cs typeface="Times New Roman" panose="02020603050405020304" pitchFamily="18" charset="0"/>
              </a:rPr>
              <a:t>微社区：</a:t>
            </a:r>
            <a:r>
              <a:rPr lang="zh-CN" altLang="en-US" kern="100" dirty="0">
                <a:latin typeface="等线" panose="02010600030101010101" charset="-122"/>
                <a:ea typeface="宋体" panose="02010600030101010101" pitchFamily="2" charset="-122"/>
                <a:cs typeface="Times New Roman" panose="02020603050405020304" pitchFamily="18" charset="0"/>
              </a:rPr>
              <a:t>高级发布方式，采用图文混排长文模式，可同时发布到校内其他微社区板块。</a:t>
            </a:r>
            <a:endParaRPr lang="zh-CN" altLang="zh-CN" kern="100" dirty="0">
              <a:latin typeface="等线" panose="02010600030101010101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/>
          <p:cNvPicPr/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"/>
          <a:stretch>
            <a:fillRect/>
          </a:stretch>
        </p:blipFill>
        <p:spPr bwMode="auto">
          <a:xfrm>
            <a:off x="731173" y="1137868"/>
            <a:ext cx="2141582" cy="458226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-1" y="93461"/>
            <a:ext cx="3461219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微社区发布操作举例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1071245"/>
            <a:ext cx="2237105" cy="47904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534910" y="2794635"/>
            <a:ext cx="3644265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发布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”-“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微社区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输入标题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输入正文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左下角可插入需要放入正文里的图片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下一步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3105785" y="3420745"/>
            <a:ext cx="770890" cy="15875"/>
          </a:xfrm>
          <a:prstGeom prst="straightConnector1">
            <a:avLst/>
          </a:prstGeom>
          <a:ln w="31750" cmpd="sng">
            <a:solidFill>
              <a:srgbClr val="C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1" y="93461"/>
            <a:ext cx="3461219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微社区发布操作举例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7" name="图片 6" descr="2"/>
          <p:cNvPicPr>
            <a:picLocks noChangeAspect="1"/>
          </p:cNvPicPr>
          <p:nvPr/>
        </p:nvPicPr>
        <p:blipFill>
          <a:blip r:embed="rId1"/>
          <a:srcRect t="3378" b="65603"/>
          <a:stretch>
            <a:fillRect/>
          </a:stretch>
        </p:blipFill>
        <p:spPr>
          <a:xfrm>
            <a:off x="4323715" y="1346200"/>
            <a:ext cx="3308350" cy="228092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2"/>
          <a:srcRect b="71299"/>
          <a:stretch>
            <a:fillRect/>
          </a:stretch>
        </p:blipFill>
        <p:spPr>
          <a:xfrm>
            <a:off x="7885430" y="1346200"/>
            <a:ext cx="3711575" cy="2280920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3"/>
          <a:srcRect b="6033"/>
          <a:stretch>
            <a:fillRect/>
          </a:stretch>
        </p:blipFill>
        <p:spPr>
          <a:xfrm>
            <a:off x="1168400" y="926465"/>
            <a:ext cx="2804160" cy="56280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58030" y="4236085"/>
            <a:ext cx="703897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Font typeface="+mj-ea"/>
              <a:buNone/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插入封面图（可根据需要选择插入封面图数量或样式）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可见范围（所有人可见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/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仅自己可见）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57200" indent="-457200">
              <a:buFont typeface="+mj-ea"/>
              <a:buAutoNum type="circleNumDbPlain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选择区域（学校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学院）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对应板块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319784" y="6152367"/>
            <a:ext cx="554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点击首页“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易班优课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”或者“我的”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“易班优课”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1938" y="6152367"/>
            <a:ext cx="5687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点击“课群”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“添加课群”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输入邀请码即可加入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0280" y="169148"/>
            <a:ext cx="4295885" cy="648000"/>
            <a:chOff x="520280" y="169148"/>
            <a:chExt cx="4295885" cy="648000"/>
          </a:xfrm>
        </p:grpSpPr>
        <p:sp>
          <p:nvSpPr>
            <p:cNvPr id="18" name="文本框 17"/>
            <p:cNvSpPr txBox="1"/>
            <p:nvPr/>
          </p:nvSpPr>
          <p:spPr>
            <a:xfrm>
              <a:off x="628280" y="239007"/>
              <a:ext cx="418788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加入优课（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YOOC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）群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0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17" y="887323"/>
            <a:ext cx="2341084" cy="502783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5"/>
          <a:stretch>
            <a:fillRect/>
          </a:stretch>
        </p:blipFill>
        <p:spPr>
          <a:xfrm>
            <a:off x="6322159" y="858351"/>
            <a:ext cx="2397126" cy="514129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"/>
          <a:stretch>
            <a:fillRect/>
          </a:stretch>
        </p:blipFill>
        <p:spPr>
          <a:xfrm>
            <a:off x="8719285" y="858350"/>
            <a:ext cx="2393684" cy="5141297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736170" y="2346845"/>
            <a:ext cx="423707" cy="44544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092944" y="3429000"/>
            <a:ext cx="835531" cy="3472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28903" y="5403028"/>
            <a:ext cx="392835" cy="3472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416832" y="5403028"/>
            <a:ext cx="1002032" cy="3472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310692" y="3227609"/>
            <a:ext cx="1171155" cy="84116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991001" y="887323"/>
            <a:ext cx="2543333" cy="5027832"/>
            <a:chOff x="2991001" y="887323"/>
            <a:chExt cx="2543333" cy="5027832"/>
          </a:xfrm>
        </p:grpSpPr>
        <p:pic>
          <p:nvPicPr>
            <p:cNvPr id="25" name="图片 24"/>
            <p:cNvPicPr/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7"/>
            <a:stretch>
              <a:fillRect/>
            </a:stretch>
          </p:blipFill>
          <p:spPr bwMode="auto">
            <a:xfrm>
              <a:off x="2991001" y="887323"/>
              <a:ext cx="2543333" cy="502783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矩形 1"/>
            <p:cNvSpPr/>
            <p:nvPr/>
          </p:nvSpPr>
          <p:spPr>
            <a:xfrm>
              <a:off x="3185058" y="1933128"/>
              <a:ext cx="306845" cy="347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43048" y="1020802"/>
            <a:ext cx="711557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手机端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APP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易班注册登录                                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                  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个人信息更改                                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首页热门应用                                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9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新版微社区                                        </a:t>
            </a:r>
            <a:r>
              <a:rPr lang="en-US" altLang="zh-CN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易班优课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YOOC                                      19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                       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6.</a:t>
            </a:r>
            <a:r>
              <a:rPr lang="zh-CN" altLang="en-US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社交通讯管理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                           </a:t>
            </a:r>
            <a:r>
              <a:rPr lang="en-US" altLang="zh-CN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轻应用发布                                       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24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60260" y="186690"/>
            <a:ext cx="1933360" cy="683798"/>
            <a:chOff x="520280" y="133350"/>
            <a:chExt cx="1933360" cy="683798"/>
          </a:xfrm>
        </p:grpSpPr>
        <p:sp>
          <p:nvSpPr>
            <p:cNvPr id="4" name="文本框 3"/>
            <p:cNvSpPr txBox="1"/>
            <p:nvPr/>
          </p:nvSpPr>
          <p:spPr>
            <a:xfrm>
              <a:off x="597475" y="133350"/>
              <a:ext cx="185616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个人主页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5" name="图片 75" descr="C:\Users\Enimerauoy\Desktop\新建文件夹\微信图片编辑_20210906120003.jpg微信图片编辑_20210906120003"/>
          <p:cNvPicPr>
            <a:picLocks noChangeAspect="1"/>
          </p:cNvPicPr>
          <p:nvPr/>
        </p:nvPicPr>
        <p:blipFill>
          <a:blip r:embed="rId1"/>
          <a:srcRect t="5404"/>
          <a:stretch>
            <a:fillRect/>
          </a:stretch>
        </p:blipFill>
        <p:spPr>
          <a:xfrm>
            <a:off x="467995" y="1011555"/>
            <a:ext cx="2513330" cy="5283200"/>
          </a:xfrm>
          <a:prstGeom prst="rect">
            <a:avLst/>
          </a:prstGeom>
        </p:spPr>
      </p:pic>
      <p:pic>
        <p:nvPicPr>
          <p:cNvPr id="77" name="图片 77" descr="C:\Users\Enimerauoy\Desktop\新建文件夹\微信图片_202109051121296.jpg微信图片_20210905112129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709920" y="1035685"/>
            <a:ext cx="2469515" cy="5291455"/>
          </a:xfrm>
          <a:prstGeom prst="rect">
            <a:avLst/>
          </a:prstGeom>
        </p:spPr>
      </p:pic>
      <p:pic>
        <p:nvPicPr>
          <p:cNvPr id="85" name="图片 85" descr="C:\Users\Enimerauoy\Desktop\新建文件夹\微信图片_20210906121532.jpg微信图片_202109061215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98165" y="1035685"/>
            <a:ext cx="2493010" cy="53206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495030" y="2071370"/>
            <a:ext cx="314388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二维码名片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扫一扫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添加好友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点击个人主页头像右下角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号添加好友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+mj-ea"/>
              <a:buAutoNum type="circleNumDbPlain"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单向关注之后，被关注者可以进入通讯录-关注管理反向关注，双方关注关系变为“相互关注”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pic>
        <p:nvPicPr>
          <p:cNvPr id="86" name="图片 86" descr="C:\Users\Enimerauoy\Desktop\新建文件夹\微信图片_202109051121299.jpg微信图片_20210905112129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479800" y="928370"/>
            <a:ext cx="2684145" cy="5771515"/>
          </a:xfrm>
          <a:prstGeom prst="rect">
            <a:avLst/>
          </a:prstGeom>
        </p:spPr>
      </p:pic>
      <p:pic>
        <p:nvPicPr>
          <p:cNvPr id="83" name="图片 83" descr="C:\Users\Enimerauoy\Desktop\新建文件夹\微信图片_202109051121298.jpg微信图片_20210905112129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45465" y="928370"/>
            <a:ext cx="2691130" cy="57765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604000" y="2059940"/>
            <a:ext cx="5285740" cy="3507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留言功能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两个用户为“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相互关注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”关系，可以互发留言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留言入口在相互关注的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个人主页头像-留言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留言仅支持文字、表情和图片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留言没有群发功能，仅支持单一用户之间的通信。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留言并非即时聊天功能，通讯速度依赖服务器排队时间和并发量，会有1-30分钟左右的延迟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用户可以在留言页面点击右上“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刷新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"进行手动刷新获取最新留言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Wingdings" panose="05000000000000000000" charset="0"/>
              <a:buChar char="ü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相互关注的用户可以在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通讯录-关注管理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解除相互关注关系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93345"/>
            <a:ext cx="313182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添加通讯录与留言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93345"/>
            <a:ext cx="314198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校内组织与通讯录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87" name="图片 87" descr="C:\Users\Enimerauoy\Desktop\新建文件夹\微信图片_202109051121296.jpg微信图片_202109051121296"/>
          <p:cNvPicPr>
            <a:picLocks noChangeAspect="1"/>
          </p:cNvPicPr>
          <p:nvPr/>
        </p:nvPicPr>
        <p:blipFill>
          <a:blip r:embed="rId1"/>
          <a:srcRect r="19984" b="4429"/>
          <a:stretch>
            <a:fillRect/>
          </a:stretch>
        </p:blipFill>
        <p:spPr>
          <a:xfrm>
            <a:off x="207010" y="983615"/>
            <a:ext cx="2237740" cy="5727065"/>
          </a:xfrm>
          <a:prstGeom prst="rect">
            <a:avLst/>
          </a:prstGeom>
        </p:spPr>
      </p:pic>
      <p:pic>
        <p:nvPicPr>
          <p:cNvPr id="88" name="图片 88" descr="C:\Users\Enimerauoy\Desktop\新建文件夹\微信图片_2021090511212910.jpg微信图片_2021090511212910"/>
          <p:cNvPicPr>
            <a:picLocks noChangeAspect="1"/>
          </p:cNvPicPr>
          <p:nvPr/>
        </p:nvPicPr>
        <p:blipFill>
          <a:blip r:embed="rId2"/>
          <a:srcRect l="4162" r="23192"/>
          <a:stretch>
            <a:fillRect/>
          </a:stretch>
        </p:blipFill>
        <p:spPr>
          <a:xfrm>
            <a:off x="2444750" y="972820"/>
            <a:ext cx="1939290" cy="5748655"/>
          </a:xfrm>
          <a:prstGeom prst="rect">
            <a:avLst/>
          </a:prstGeom>
        </p:spPr>
      </p:pic>
      <p:pic>
        <p:nvPicPr>
          <p:cNvPr id="89" name="图片 89" descr="C:\Users\Enimerauoy\Desktop\新建文件夹\微信图片_2021090511212911.jpg微信图片_2021090511212911"/>
          <p:cNvPicPr>
            <a:picLocks noChangeAspect="1"/>
          </p:cNvPicPr>
          <p:nvPr/>
        </p:nvPicPr>
        <p:blipFill>
          <a:blip r:embed="rId3"/>
          <a:srcRect l="4852" r="5216"/>
          <a:stretch>
            <a:fillRect/>
          </a:stretch>
        </p:blipFill>
        <p:spPr>
          <a:xfrm>
            <a:off x="4384040" y="983615"/>
            <a:ext cx="2399665" cy="5749925"/>
          </a:xfrm>
          <a:prstGeom prst="rect">
            <a:avLst/>
          </a:prstGeom>
        </p:spPr>
      </p:pic>
      <p:pic>
        <p:nvPicPr>
          <p:cNvPr id="90" name="图片 90" descr="40"/>
          <p:cNvPicPr>
            <a:picLocks noChangeAspect="1"/>
          </p:cNvPicPr>
          <p:nvPr/>
        </p:nvPicPr>
        <p:blipFill>
          <a:blip r:embed="rId4"/>
          <a:srcRect t="2815"/>
          <a:stretch>
            <a:fillRect/>
          </a:stretch>
        </p:blipFill>
        <p:spPr>
          <a:xfrm>
            <a:off x="6783705" y="984250"/>
            <a:ext cx="2119630" cy="57492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903335" y="2541270"/>
            <a:ext cx="3187700" cy="2368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从通讯录查看本校组织和本班成员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学校名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即可查看本校组织架构，点击对应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组织架构头像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可以进入首页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如果是本班级首页，点击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班级名称下的“成员”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，即可查看本班同学列表</a:t>
            </a:r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93345"/>
            <a:ext cx="1181100" cy="5219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网薪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1" name="图片 91" descr="C:\Users\Enimerauoy\Desktop\新建文件夹\微信图片编辑_20210906120003.jpg微信图片编辑_20210906120003"/>
          <p:cNvPicPr>
            <a:picLocks noChangeAspect="1"/>
          </p:cNvPicPr>
          <p:nvPr/>
        </p:nvPicPr>
        <p:blipFill>
          <a:blip r:embed="rId1"/>
          <a:srcRect t="4335"/>
          <a:stretch>
            <a:fillRect/>
          </a:stretch>
        </p:blipFill>
        <p:spPr>
          <a:xfrm>
            <a:off x="1372870" y="684530"/>
            <a:ext cx="2668270" cy="5671820"/>
          </a:xfrm>
          <a:prstGeom prst="rect">
            <a:avLst/>
          </a:prstGeom>
        </p:spPr>
      </p:pic>
      <p:pic>
        <p:nvPicPr>
          <p:cNvPr id="92" name="图片 92" descr="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0" y="684530"/>
            <a:ext cx="2855595" cy="56724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39660" y="2490470"/>
            <a:ext cx="464248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网薪查看方式</a:t>
            </a:r>
            <a:endParaRPr lang="zh-CN" alt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“我的”-我的网薪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进入查看网薪变动日志。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非日常行为的网薪变动，如网薪商城消费、投稿采用奖励，可在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“消息-网薪”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查看网薪变动信息。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648" y="202603"/>
            <a:ext cx="2718163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轻应用简介</a:t>
              </a:r>
              <a:endParaRPr lang="zh-CN" altLang="en-US" sz="2800" spc="140" dirty="0">
                <a:solidFill>
                  <a:srgbClr val="E7E6E6">
                    <a:lumMod val="25000"/>
                  </a:srgbClr>
                </a:solidFill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96343" y="4637858"/>
            <a:ext cx="10599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轻应用快搭平台是易班提供的快捷搭建轻应用的平台，在这个平台上，你基本用不到代码或其他知识，每个快搭轻应用都是由快搭平台的组件搭建组合而成，易班也为我们提供了组件后台数据的管理。利用易班轻应用快搭平台，我们可以很快地搭建我们的轻应用，做好后提交审核通过即可让大家使用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406" y="1069076"/>
            <a:ext cx="8068613" cy="3320864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9222346" y="6375669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3648" y="202603"/>
            <a:ext cx="2718163" cy="648000"/>
            <a:chOff x="522741" y="176892"/>
            <a:chExt cx="2718163" cy="648000"/>
          </a:xfrm>
        </p:grpSpPr>
        <p:sp>
          <p:nvSpPr>
            <p:cNvPr id="9" name="文本框 8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发布轻应用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665" y="1013289"/>
            <a:ext cx="6110332" cy="23479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50" y="3631558"/>
            <a:ext cx="6015161" cy="24812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555606" y="2093520"/>
            <a:ext cx="4636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浏览器搜索“易班网”进入官网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30731" y="4364370"/>
            <a:ext cx="2678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先进行账号注册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已注册的进行登录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轻应用快搭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11415069" y="6336179"/>
            <a:ext cx="528918" cy="31339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61412" y="1584102"/>
            <a:ext cx="4393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创建轻应用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，在这里有抢票、评选、报名的模板供大家使用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 descr="C:\Users\铃末\Desktop\12.png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61023" y="3973091"/>
            <a:ext cx="5884439" cy="25041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5" y="242139"/>
            <a:ext cx="5196389" cy="344009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19838" y="4566013"/>
            <a:ext cx="461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选择模板并创建，然后按提示操作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11527030" y="6310468"/>
            <a:ext cx="407894" cy="33356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6.png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67306" y="439215"/>
            <a:ext cx="6024024" cy="2546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17750" y="1459216"/>
            <a:ext cx="5185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这是提供模板的界面，可以选择两种样式：手机和网站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C:\Users\铃末\Desktop\7.png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305371" y="3429000"/>
            <a:ext cx="5947894" cy="25022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701272" y="4326164"/>
            <a:ext cx="5414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第一步：基本信息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输入你想创建的轻应用的各种信息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>
          <a:xfrm>
            <a:off x="11356040" y="6268944"/>
            <a:ext cx="508747" cy="34028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9.png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82391" y="682572"/>
            <a:ext cx="7400968" cy="32795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6521" y="4571555"/>
            <a:ext cx="1008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模块管理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面的一个一个模块对应着左边的一个一个模块，将鼠标放在模块管理上面，会有一支笔和一个类似眼睛的图案出现（前两个模块是没有眼睛的）点击那支笔可以修改每个模块的名字，点击那个眼睛可以显示隐藏模块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8387" y="1577660"/>
            <a:ext cx="38401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第二步：配置样式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根据需要添加板块，满足个性化设计需求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47216" y="2780665"/>
            <a:ext cx="2428875" cy="807914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3" y="791532"/>
            <a:ext cx="2390064" cy="542179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1610" y="1552534"/>
            <a:ext cx="88606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Banner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：其可以作为轻应用模块里的横幅图片，将其拖到左边位置后，点击编辑可以修改它的标题，这样，标题就会在图片上显示了。（一个轻应用只能加一个）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富文本：几乎每个易班快搭轻应用都会用到富文本，将其拖到左边指定位置后，点击编辑，在编辑里，你可以添加文字，图片，表格（表格可以设置边界线可见与不可见及其他一些常用功能），链接等，你可以通过设计富文本让轻应用页面更美观及更具可用性。（一个轻应用可以有无数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评论：其功能就如其名用来评论的，在后台，你可以看到评论数据。评论组件可以用来抽奖，但要注册开放平台或成为易班公众号才能有这功能。（一个轻应用只能有一个）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签名墙：其功能是只要点击那栏有签名墙，那点击的人就会在签名墙留下足迹，后台可以查到数据。（一个轻应用只能有一个）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相关活动：你可以在编辑里面链接相关活动的网址，当点击时，就会跳转到相关页面（如果有想法，你也可以链接功能性网页）。（一个轻应用只能有一个）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照片墙：你可以在上面放照片，这个照片是可以滚动的。（一个轻应用只能有一个）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286500" y="2329180"/>
            <a:ext cx="4445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1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安卓客户端（APP）下载（需要Android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5.0及以上版本。）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2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IPhone客户端（兼容ios9.0以上系统，完美适配iPhoneXS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iPhoneXS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Max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lang="en-US" altLang="zh-CN" b="1" dirty="0" err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iPhoneX</a:t>
            </a:r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lang="en-US" altLang="zh-CN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iPhone8</a:t>
            </a:r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lang="en-US" altLang="zh-CN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iPhone8 Plus</a:t>
            </a:r>
            <a:r>
              <a:rPr lang="zh-CN" altLang="en-US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iPhone7、iPhone7 Plus、iPhone6、iPhone6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Plus及相关设备）打开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iTunes </a:t>
            </a:r>
            <a:r>
              <a:rPr kumimoji="0" lang="en-US" altLang="zh-CN" sz="1800" b="1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下载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App。</a:t>
            </a:r>
            <a:endParaRPr kumimoji="0" lang="en-US" altLang="zh-CN" sz="1800" b="1" i="0" u="none" strike="noStrike" kern="100" cap="none" spc="0" normalizeH="0" baseline="0" noProof="0" dirty="0">
              <a:ln>
                <a:noFill/>
              </a:ln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6500" y="1821717"/>
            <a:ext cx="31070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客户端注册认证流程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25270" y="2477878"/>
            <a:ext cx="36000" cy="16129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7E6E6">
                  <a:lumMod val="90000"/>
                </a:srgb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398702" y="4824833"/>
            <a:ext cx="534932" cy="534932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03198" y="4829596"/>
            <a:ext cx="534932" cy="534932"/>
          </a:xfrm>
          <a:prstGeom prst="rect">
            <a:avLst/>
          </a:prstGeom>
        </p:spPr>
      </p:pic>
      <p:pic>
        <p:nvPicPr>
          <p:cNvPr id="15" name="图形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407694" y="4834359"/>
            <a:ext cx="534932" cy="534932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501398" y="4857966"/>
            <a:ext cx="455712" cy="455712"/>
            <a:chOff x="9750425" y="4916303"/>
            <a:chExt cx="914400" cy="914400"/>
          </a:xfrm>
        </p:grpSpPr>
        <p:pic>
          <p:nvPicPr>
            <p:cNvPr id="17" name="图形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868497" y="5063707"/>
              <a:ext cx="622398" cy="622398"/>
            </a:xfrm>
            <a:prstGeom prst="rect">
              <a:avLst/>
            </a:prstGeom>
          </p:spPr>
        </p:pic>
        <p:sp>
          <p:nvSpPr>
            <p:cNvPr id="18" name="矩形: 圆角 17"/>
            <p:cNvSpPr/>
            <p:nvPr/>
          </p:nvSpPr>
          <p:spPr>
            <a:xfrm>
              <a:off x="9750425" y="4916303"/>
              <a:ext cx="914400" cy="914400"/>
            </a:xfrm>
            <a:prstGeom prst="roundRect">
              <a:avLst>
                <a:gd name="adj" fmla="val 8681"/>
              </a:avLst>
            </a:prstGeom>
            <a:noFill/>
            <a:ln w="38100"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2741" y="176892"/>
            <a:ext cx="2718163" cy="648000"/>
            <a:chOff x="522741" y="176892"/>
            <a:chExt cx="2718163" cy="648000"/>
          </a:xfrm>
        </p:grpSpPr>
        <p:sp>
          <p:nvSpPr>
            <p:cNvPr id="2" name="文本框 1"/>
            <p:cNvSpPr txBox="1"/>
            <p:nvPr/>
          </p:nvSpPr>
          <p:spPr>
            <a:xfrm>
              <a:off x="630495" y="24003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注册登录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8" name="图片 7" descr="Screenshot_2021-04-01-21-48-19-68_5b19eeae754b184"/>
          <p:cNvPicPr>
            <a:picLocks noChangeAspect="1"/>
          </p:cNvPicPr>
          <p:nvPr/>
        </p:nvPicPr>
        <p:blipFill>
          <a:blip r:embed="rId9"/>
          <a:srcRect l="14172" t="34918" r="14063" b="32052"/>
          <a:stretch>
            <a:fillRect/>
          </a:stretch>
        </p:blipFill>
        <p:spPr>
          <a:xfrm>
            <a:off x="1059815" y="1767840"/>
            <a:ext cx="3331210" cy="332232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1514" y="6337033"/>
            <a:ext cx="393879" cy="321346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53664" y="2151290"/>
            <a:ext cx="86567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投票规则、投票选项：投票规则是和投票选项绑定在一起的，先定好投票规则后再去设置投票选项。要在投票选项中使用投票规则，所有的投票数据在后台均可以看到。（一个轻应用只能有一个）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报名：按照所需去设置报名表，报名表的选项只有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个，后台同样能看到报名信息。（一个轻应用可以有无数个报名表）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抢票：按照所需去设置抢票，后台同样能看到抢票信息。（一个轻应用可以有无数个抢票）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贺卡：按所需去设置贺卡，其会在轻应用打开时显示。（一个轻应用只能有一个）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5" name="图片 4" descr="图形用户界面, 应用程序, Word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81" y="346457"/>
            <a:ext cx="1919302" cy="632464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213949" y="1635505"/>
            <a:ext cx="39251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编辑完成点击保存后就可以提交等待管理员的审核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677" y="483291"/>
            <a:ext cx="5676012" cy="27501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283001" y="4056844"/>
            <a:ext cx="419851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完成后点击“我的轻应用”可以看到自己创建的轻应用及其状态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点击左边“创建轻应用”可以继续创建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0677" y="3765504"/>
            <a:ext cx="5676012" cy="2397280"/>
            <a:chOff x="520677" y="3765504"/>
            <a:chExt cx="5676012" cy="23972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890"/>
            <a:stretch>
              <a:fillRect/>
            </a:stretch>
          </p:blipFill>
          <p:spPr>
            <a:xfrm>
              <a:off x="520677" y="3765504"/>
              <a:ext cx="5676012" cy="239728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77240" y="3939540"/>
              <a:ext cx="1005840" cy="998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1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13.png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94061" y="337733"/>
            <a:ext cx="7087780" cy="27125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776635" y="1340081"/>
            <a:ext cx="3944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还有其他不懂的问题可以转回这个界面点击“帮助中心”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C:\Users\铃末\Desktop\14.png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327731" y="3429000"/>
            <a:ext cx="7020440" cy="25693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36450" y="4302667"/>
            <a:ext cx="4024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这里有详细的教程。更多功能可以自己去探索哦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3203" y="6304225"/>
            <a:ext cx="4955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如有任何疑问，请加入</a:t>
            </a:r>
            <a:r>
              <a:rPr lang="en-US" altLang="zh-CN" sz="1600" dirty="0" err="1">
                <a:latin typeface="宋体" panose="02010600030101010101" pitchFamily="2" charset="-122"/>
                <a:ea typeface="宋体" panose="02010600030101010101" pitchFamily="2" charset="-122"/>
              </a:rPr>
              <a:t>qq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群交流：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799236031</a:t>
            </a:r>
            <a:endParaRPr lang="zh-CN" altLang="en-US" sz="1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597475" y="133350"/>
            <a:ext cx="261040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注册</a:t>
            </a:r>
            <a:endParaRPr kumimoji="0" lang="zh-CN" altLang="en-US" sz="2800" b="0" i="0" u="none" strike="noStrike" kern="1200" cap="none" spc="14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22741" y="176892"/>
            <a:ext cx="108000" cy="64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1388" y="4726220"/>
            <a:ext cx="338988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打开易班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APP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，进入登录界面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点击“注册”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49306" y="4775259"/>
            <a:ext cx="401743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进入注册界面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输入常用手机号，获取短信验证码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54871" y="4775259"/>
            <a:ext cx="282664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输入短信验证码并设置密码，点击“注册”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0206" y="5916127"/>
            <a:ext cx="11911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Ps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：建议注册的手机号码为长期使用号码，同时请务必谨记个人密码，如有遗忘，请尽快联系学生处或者辅导员老师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6866" b="35315"/>
          <a:stretch>
            <a:fillRect/>
          </a:stretch>
        </p:blipFill>
        <p:spPr>
          <a:xfrm>
            <a:off x="1013194" y="982398"/>
            <a:ext cx="2922826" cy="36333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8" b="35660"/>
          <a:stretch>
            <a:fillRect/>
          </a:stretch>
        </p:blipFill>
        <p:spPr>
          <a:xfrm>
            <a:off x="4559497" y="923284"/>
            <a:ext cx="3078480" cy="37059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5" b="40134"/>
          <a:stretch>
            <a:fillRect/>
          </a:stretch>
        </p:blipFill>
        <p:spPr>
          <a:xfrm>
            <a:off x="8395414" y="942241"/>
            <a:ext cx="3332226" cy="36047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199637" y="3450693"/>
            <a:ext cx="1792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0036" y="2405080"/>
            <a:ext cx="871928" cy="87192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763345" y="2558600"/>
            <a:ext cx="665309" cy="66530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597475" y="133350"/>
            <a:ext cx="2610409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校方认证</a:t>
            </a:r>
            <a:endParaRPr kumimoji="0" lang="zh-CN" altLang="en-US" sz="2800" b="0" i="0" u="none" strike="noStrike" kern="1200" cap="none" spc="14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22741" y="176892"/>
            <a:ext cx="108000" cy="64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9510" y="5653223"/>
            <a:ext cx="7607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刚注册的同学，可以在完善资料的界面，选择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马上去校方认证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第一步：登录后，点击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我的“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，进入“管理中心”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第二步：选择【校方认证】，进入“校方认证”页面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第三步：填写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学校、姓名和学号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，即可完成校方认证。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2" name="图片 11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7"/>
          <a:stretch>
            <a:fillRect/>
          </a:stretch>
        </p:blipFill>
        <p:spPr bwMode="auto">
          <a:xfrm>
            <a:off x="4244523" y="615425"/>
            <a:ext cx="2542903" cy="4978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1"/>
          <a:stretch>
            <a:fillRect/>
          </a:stretch>
        </p:blipFill>
        <p:spPr bwMode="auto">
          <a:xfrm>
            <a:off x="1256272" y="605900"/>
            <a:ext cx="2408100" cy="4987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8"/>
          <a:stretch>
            <a:fillRect/>
          </a:stretch>
        </p:blipFill>
        <p:spPr>
          <a:xfrm>
            <a:off x="7682774" y="615425"/>
            <a:ext cx="2542903" cy="49511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7884" y="5234787"/>
            <a:ext cx="455853" cy="36845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58408" y="2558600"/>
            <a:ext cx="537592" cy="4817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67673" y="1663104"/>
            <a:ext cx="306845" cy="347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77599" y="3450693"/>
            <a:ext cx="1792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请输入标题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</a:prst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44326" y="2171682"/>
            <a:ext cx="871928" cy="87192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60036" y="2405080"/>
            <a:ext cx="871928" cy="871926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26" name="文本框 25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班级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选择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3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7625" y="5925977"/>
            <a:ext cx="9556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在客户端“我的”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-“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通讯录”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-“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中国药科大学”中选择对应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学院中的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班级。申请进群，等待审核，审核成功就可以进入学院群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班级群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7"/>
          <a:stretch>
            <a:fillRect/>
          </a:stretch>
        </p:blipFill>
        <p:spPr bwMode="auto">
          <a:xfrm>
            <a:off x="1173438" y="685900"/>
            <a:ext cx="2585108" cy="5110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8"/>
          <a:stretch>
            <a:fillRect/>
          </a:stretch>
        </p:blipFill>
        <p:spPr bwMode="auto">
          <a:xfrm>
            <a:off x="4665846" y="648882"/>
            <a:ext cx="2422288" cy="5175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2"/>
          <a:stretch>
            <a:fillRect/>
          </a:stretch>
        </p:blipFill>
        <p:spPr bwMode="auto">
          <a:xfrm>
            <a:off x="7995434" y="648882"/>
            <a:ext cx="2409467" cy="513799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矩形 17"/>
          <p:cNvSpPr/>
          <p:nvPr/>
        </p:nvSpPr>
        <p:spPr>
          <a:xfrm>
            <a:off x="1907938" y="2230826"/>
            <a:ext cx="537592" cy="4817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91146" y="1966356"/>
            <a:ext cx="1165598" cy="38768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箭头: 右 2"/>
          <p:cNvSpPr/>
          <p:nvPr/>
        </p:nvSpPr>
        <p:spPr>
          <a:xfrm>
            <a:off x="7305405" y="2705857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箭头: 右 19"/>
          <p:cNvSpPr/>
          <p:nvPr/>
        </p:nvSpPr>
        <p:spPr>
          <a:xfrm>
            <a:off x="4007077" y="2712606"/>
            <a:ext cx="441498" cy="270372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05353" y="1736747"/>
            <a:ext cx="306845" cy="347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20" name="文本框 19"/>
            <p:cNvSpPr txBox="1"/>
            <p:nvPr/>
          </p:nvSpPr>
          <p:spPr>
            <a:xfrm>
              <a:off x="597475" y="13335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更改手机号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2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7475" y="6106971"/>
            <a:ext cx="1105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点击“我的”右上方设置图标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“更换手机号”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输入原密码、新手机号和验证码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提交即可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0535" y="732763"/>
            <a:ext cx="2409782" cy="51604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/>
          <a:stretch>
            <a:fillRect/>
          </a:stretch>
        </p:blipFill>
        <p:spPr>
          <a:xfrm>
            <a:off x="8691893" y="732763"/>
            <a:ext cx="2409782" cy="516339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740534" y="1073456"/>
            <a:ext cx="2409781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91893" y="2338164"/>
            <a:ext cx="869417" cy="343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942801" y="1571663"/>
            <a:ext cx="667922" cy="3436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911166" y="1137205"/>
            <a:ext cx="330392" cy="30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4660" y="2730402"/>
            <a:ext cx="463336" cy="3048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5058" y="2750664"/>
            <a:ext cx="463336" cy="30482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949864" y="770038"/>
            <a:ext cx="2462259" cy="5110416"/>
            <a:chOff x="949864" y="770038"/>
            <a:chExt cx="2462259" cy="5110416"/>
          </a:xfrm>
        </p:grpSpPr>
        <p:grpSp>
          <p:nvGrpSpPr>
            <p:cNvPr id="9" name="组合 8"/>
            <p:cNvGrpSpPr/>
            <p:nvPr/>
          </p:nvGrpSpPr>
          <p:grpSpPr>
            <a:xfrm>
              <a:off x="949864" y="770038"/>
              <a:ext cx="2462259" cy="5110416"/>
              <a:chOff x="949864" y="770038"/>
              <a:chExt cx="2462259" cy="5110416"/>
            </a:xfrm>
          </p:grpSpPr>
          <p:pic>
            <p:nvPicPr>
              <p:cNvPr id="14" name="图片 13"/>
              <p:cNvPicPr/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07"/>
              <a:stretch>
                <a:fillRect/>
              </a:stretch>
            </p:blipFill>
            <p:spPr bwMode="auto">
              <a:xfrm>
                <a:off x="949864" y="770038"/>
                <a:ext cx="2462259" cy="511041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3037130" y="770038"/>
                <a:ext cx="374993" cy="30341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1153740" y="1841075"/>
              <a:ext cx="306845" cy="347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3"/>
          <p:cNvSpPr txBox="1"/>
          <p:nvPr/>
        </p:nvSpPr>
        <p:spPr>
          <a:xfrm>
            <a:off x="11481514" y="6337033"/>
            <a:ext cx="393879" cy="32134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45312" y="6289047"/>
            <a:ext cx="852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点击“我的”右上方“设置”图标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“密码设置”</a:t>
            </a:r>
            <a:r>
              <a:rPr lang="en-US" altLang="zh-CN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填写信息提交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15" name="文本框 14"/>
            <p:cNvSpPr txBox="1"/>
            <p:nvPr/>
          </p:nvSpPr>
          <p:spPr>
            <a:xfrm>
              <a:off x="597475" y="13335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更改登录密码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/>
          <a:stretch>
            <a:fillRect/>
          </a:stretch>
        </p:blipFill>
        <p:spPr>
          <a:xfrm>
            <a:off x="8579403" y="817148"/>
            <a:ext cx="2444389" cy="523754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029" y="848778"/>
            <a:ext cx="2409782" cy="516044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673029" y="1564409"/>
            <a:ext cx="2409781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7773" y="3037247"/>
            <a:ext cx="463336" cy="3048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447" y="3037247"/>
            <a:ext cx="463336" cy="30482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23595" y="898805"/>
            <a:ext cx="2462259" cy="5110416"/>
            <a:chOff x="923595" y="898805"/>
            <a:chExt cx="2462259" cy="5110416"/>
          </a:xfrm>
        </p:grpSpPr>
        <p:grpSp>
          <p:nvGrpSpPr>
            <p:cNvPr id="18" name="组合 17"/>
            <p:cNvGrpSpPr/>
            <p:nvPr/>
          </p:nvGrpSpPr>
          <p:grpSpPr>
            <a:xfrm>
              <a:off x="923595" y="898805"/>
              <a:ext cx="2462259" cy="5110416"/>
              <a:chOff x="949864" y="770038"/>
              <a:chExt cx="2462259" cy="5110416"/>
            </a:xfrm>
          </p:grpSpPr>
          <p:pic>
            <p:nvPicPr>
              <p:cNvPr id="19" name="图片 18"/>
              <p:cNvPicPr/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707"/>
              <a:stretch>
                <a:fillRect/>
              </a:stretch>
            </p:blipFill>
            <p:spPr bwMode="auto">
              <a:xfrm>
                <a:off x="949864" y="770038"/>
                <a:ext cx="2462259" cy="511041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3037130" y="770038"/>
                <a:ext cx="374993" cy="303418"/>
              </a:xfrm>
              <a:prstGeom prst="rect">
                <a:avLst/>
              </a:prstGeom>
              <a:noFill/>
              <a:ln w="3810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1123056" y="1933741"/>
              <a:ext cx="306845" cy="3472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20280" y="133350"/>
            <a:ext cx="2687604" cy="683798"/>
            <a:chOff x="520280" y="133350"/>
            <a:chExt cx="2687604" cy="683798"/>
          </a:xfrm>
        </p:grpSpPr>
        <p:sp>
          <p:nvSpPr>
            <p:cNvPr id="15" name="文本框 14"/>
            <p:cNvSpPr txBox="1"/>
            <p:nvPr/>
          </p:nvSpPr>
          <p:spPr>
            <a:xfrm>
              <a:off x="597475" y="13335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首页热门配置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20280" y="169148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57" name="图片 57" descr="C:\Users\Enimerauoy\Desktop\新建文件夹\微信图片_202109051121291.jpg微信图片_20210905112129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68095" y="1506855"/>
            <a:ext cx="5165090" cy="2304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5765" y="4664075"/>
            <a:ext cx="87102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学校推荐：</a:t>
            </a:r>
            <a:r>
              <a:rPr lang="zh-CN" sz="2400" b="0">
                <a:ea typeface="宋体" panose="02010600030101010101" pitchFamily="2" charset="-122"/>
              </a:rPr>
              <a:t>由学校配置使用的应用。</a:t>
            </a:r>
            <a:endParaRPr lang="zh-CN" sz="2400" b="0">
              <a:ea typeface="宋体" panose="02010600030101010101" pitchFamily="2" charset="-122"/>
            </a:endParaRPr>
          </a:p>
          <a:p>
            <a:pPr indent="266700"/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省厅推荐：</a:t>
            </a:r>
            <a:r>
              <a:rPr lang="zh-CN" sz="2400" b="0">
                <a:ea typeface="宋体" panose="02010600030101010101" pitchFamily="2" charset="-122"/>
              </a:rPr>
              <a:t>由各省易班中心配置的应用。</a:t>
            </a:r>
            <a:endParaRPr lang="zh-CN" sz="2400" b="0">
              <a:ea typeface="宋体" panose="02010600030101010101" pitchFamily="2" charset="-122"/>
            </a:endParaRPr>
          </a:p>
          <a:p>
            <a:pPr indent="266700"/>
            <a:r>
              <a:rPr lang="zh-CN" sz="2400" b="1">
                <a:solidFill>
                  <a:srgbClr val="0000FF"/>
                </a:solidFill>
                <a:ea typeface="宋体" panose="02010600030101010101" pitchFamily="2" charset="-122"/>
              </a:rPr>
              <a:t>我的应用：</a:t>
            </a:r>
            <a:r>
              <a:rPr lang="zh-CN" sz="2400" b="0">
                <a:ea typeface="宋体" panose="02010600030101010101" pitchFamily="2" charset="-122"/>
              </a:rPr>
              <a:t>用户在应用广场中添加使用的轻应用。</a:t>
            </a:r>
            <a:endParaRPr lang="zh-CN" altLang="en-US" sz="2400"/>
          </a:p>
        </p:txBody>
      </p:sp>
      <p:pic>
        <p:nvPicPr>
          <p:cNvPr id="8" name="图片 7" descr="QQ图片20210908100114"/>
          <p:cNvPicPr>
            <a:picLocks noChangeAspect="1"/>
          </p:cNvPicPr>
          <p:nvPr/>
        </p:nvPicPr>
        <p:blipFill>
          <a:blip r:embed="rId2"/>
          <a:srcRect b="36620"/>
          <a:stretch>
            <a:fillRect/>
          </a:stretch>
        </p:blipFill>
        <p:spPr>
          <a:xfrm>
            <a:off x="7526655" y="419100"/>
            <a:ext cx="3556635" cy="48355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96230" y="2747645"/>
            <a:ext cx="810895" cy="772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11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12.xml><?xml version="1.0" encoding="utf-8"?>
<p:tagLst xmlns:p="http://schemas.openxmlformats.org/presentationml/2006/main">
  <p:tag name="KSO_WM_TEMPLATE_CATEGORY" val="custom"/>
  <p:tag name="KSO_WM_TEMPLATE_INDEX" val="20184862"/>
  <p:tag name="KSO_WM_TAG_VERSION" val="1.0"/>
  <p:tag name="KSO_WM_UNIT_TYPE" val="a"/>
  <p:tag name="KSO_WM_UNIT_INDEX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ID" val="custom20184862_8*a*1"/>
  <p:tag name="KSO_WM_UNIT_PRESET_TEXT" val="CLICK TO ADD YOUR TEXT"/>
  <p:tag name="KSO_WM_UNIT_NOCLEAR" val="0"/>
  <p:tag name="KSO_WM_UNIT_DIAGRAM_ISNUMVISUAL" val="0"/>
  <p:tag name="KSO_WM_UNIT_DIAGRAM_ISREFERUNIT" val="0"/>
</p:tagLst>
</file>

<file path=ppt/tags/tag13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14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15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16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17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862"/>
</p:tagLst>
</file>

<file path=ppt/tags/tag4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5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6.xml><?xml version="1.0" encoding="utf-8"?>
<p:tagLst xmlns:p="http://schemas.openxmlformats.org/presentationml/2006/main">
  <p:tag name="KSO_WM_TAG_VERSION" val="1.0"/>
  <p:tag name="KSO_WM_SLIDE_ITEM_CNT" val="0"/>
  <p:tag name="KSO_WM_SLIDE_LAYOUT" val="a_d_h"/>
  <p:tag name="KSO_WM_SLIDE_LAYOUT_CNT" val="1_1_2"/>
  <p:tag name="KSO_WM_SLIDE_TYPE" val="text"/>
  <p:tag name="KSO_WM_BEAUTIFY_FLAG" val="#wm#"/>
  <p:tag name="KSO_WM_SLIDE_POSITION" val="448*150.239"/>
  <p:tag name="KSO_WM_SLIDE_SIZE" val="416*342.71"/>
  <p:tag name="KSO_WM_COMBINE_RELATE_SLIDE_ID" val="background20184520_9"/>
  <p:tag name="KSO_WM_TEMPLATE_CATEGORY" val="custom"/>
  <p:tag name="KSO_WM_TEMPLATE_INDEX" val="20184862"/>
  <p:tag name="KSO_WM_SLIDE_ID" val="custom20184862_11"/>
  <p:tag name="KSO_WM_SLIDE_INDEX" val="11"/>
  <p:tag name="KSO_WM_TEMPLATE_SUBCATEGORY" val="0"/>
  <p:tag name="KSO_WM_SLIDE_SUBTYPE" val="picTxt"/>
  <p:tag name="KSO_WM_TEMPLATE_MASTER_TYPE" val="1"/>
  <p:tag name="KSO_WM_TEMPLATE_COLOR_TYPE" val="1"/>
</p:tagLst>
</file>

<file path=ppt/tags/tag7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8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9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3354</Words>
  <Application>WPS 演示</Application>
  <PresentationFormat>宽屏</PresentationFormat>
  <Paragraphs>268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等线</vt:lpstr>
      <vt:lpstr>微软雅黑</vt:lpstr>
      <vt:lpstr>经典综艺体简</vt:lpstr>
      <vt:lpstr>黑体</vt:lpstr>
      <vt:lpstr>思源黑体 CN Medium</vt:lpstr>
      <vt:lpstr>思源黑体 CN Heavy</vt:lpstr>
      <vt:lpstr>Arial Unicode MS</vt:lpstr>
      <vt:lpstr>等线 Light</vt:lpstr>
      <vt:lpstr>Times New Roman</vt:lpstr>
      <vt:lpstr>Wingdings</vt:lpstr>
      <vt:lpstr>Calibri</vt:lpstr>
      <vt:lpstr>微软雅黑 Light</vt:lpstr>
      <vt:lpstr>造字工房悦黑（非商用）常规体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JING</dc:creator>
  <cp:lastModifiedBy>db</cp:lastModifiedBy>
  <cp:revision>44</cp:revision>
  <dcterms:created xsi:type="dcterms:W3CDTF">2021-08-21T01:21:00Z</dcterms:created>
  <dcterms:modified xsi:type="dcterms:W3CDTF">2021-12-30T07:49:50Z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6506B09E880B4C20B6C7EE4A5D3E8DE3</vt:lpwstr>
  </property>
</Properties>
</file>