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466" r:id="rId4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324" r:id="rId21"/>
    <p:sldId id="441" r:id="rId22"/>
    <p:sldId id="267" r:id="rId23"/>
    <p:sldId id="458" r:id="rId24"/>
    <p:sldId id="459" r:id="rId25"/>
    <p:sldId id="296" r:id="rId26"/>
    <p:sldId id="452" r:id="rId27"/>
    <p:sldId id="453" r:id="rId28"/>
    <p:sldId id="454" r:id="rId29"/>
    <p:sldId id="456" r:id="rId30"/>
    <p:sldId id="45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qianqian yi" initials="q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13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186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16F37-2621-4060-BFC0-95B77895A4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D73705-3E38-45C2-8EA4-B85336831D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pp</a:t>
            </a:r>
            <a:r>
              <a:rPr lang="zh-CN" altLang="en-US" smtClean="0"/>
              <a:t>琦素材站</a:t>
            </a:r>
            <a:r>
              <a:rPr lang="en-US" altLang="zh-CN" smtClean="0"/>
              <a:t>https://shop152350920.taobao.com/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9EDCF0-DFCB-4AF8-B907-8A1E92260E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E8EC99D-E30A-4A5E-B3DB-FF5B17E30F8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92BBEB-6315-4EBB-BDD8-53B59AFD8A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917D8-568A-4057-B1CF-367A1B403D0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4A8FF-EF75-42BD-8EA4-DD8B4C038D51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5F98A-BE3A-4AF7-BD01-9C08DC95D0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5265E-2779-4332-8B4F-96C6B71C4C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DC7047-FF91-4FE2-9DF6-818035F4ABE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74E1E-9E7F-40D7-A518-F79062A48ED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F2C6D-8957-47D8-886E-1DEEE604B0D3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E2E89-5C94-4E26-BC90-BA3FF390CC4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0D316-4837-4CCE-A182-F6E06CE6BFCE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36AF40-3BE4-4EF7-B752-C9005AF452AD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EC242-4A35-499E-954A-79298D48D3CB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71F62-5C17-402F-8396-14391F274B4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3A30-7E57-46F6-90D1-DF53CBA00293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E98F6-DF92-4AEA-9103-03917DAD523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ED2A8E-EEC3-48D1-8930-08616CBDF1A9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34A45-3218-4A97-9405-E68A50A05F8D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7DF09-99FB-441A-B01F-DB142B1CA6CB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80C18-E91E-4014-B1ED-75AA275B9CEC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62F5-A07B-4B0F-8D3F-1A42D861A834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8C14A-8290-4C23-9D70-219B35ECECEB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B92C-73B2-4FA6-BA12-2BC54D16EEA9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9A231-45D5-4A3D-84F7-C7CFBDD2E08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9AF493-ECF3-4FF0-90CB-5FC2A655178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40000">
              <a:schemeClr val="accent3">
                <a:lumMod val="0"/>
                <a:lumOff val="100000"/>
              </a:schemeClr>
            </a:gs>
            <a:gs pos="94000">
              <a:schemeClr val="accent3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1D009-5008-4A77-BE91-0C2A0342DA5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5D4FA-F119-42B3-9059-16705B1AB2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4.png"/><Relationship Id="rId2" Type="http://schemas.openxmlformats.org/officeDocument/2006/relationships/image" Target="../media/image14.jpe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31.png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1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8.xml"/><Relationship Id="rId4" Type="http://schemas.openxmlformats.org/officeDocument/2006/relationships/tags" Target="../tags/tag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7.xml"/><Relationship Id="rId4" Type="http://schemas.openxmlformats.org/officeDocument/2006/relationships/image" Target="../media/image38.png"/><Relationship Id="rId3" Type="http://schemas.openxmlformats.org/officeDocument/2006/relationships/tags" Target="../tags/tag6.xml"/><Relationship Id="rId2" Type="http://schemas.openxmlformats.org/officeDocument/2006/relationships/image" Target="../media/image37.png"/><Relationship Id="rId1" Type="http://schemas.openxmlformats.org/officeDocument/2006/relationships/tags" Target="../tags/tag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9.xml"/><Relationship Id="rId2" Type="http://schemas.openxmlformats.org/officeDocument/2006/relationships/image" Target="../media/image39.png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1.xml"/><Relationship Id="rId2" Type="http://schemas.openxmlformats.org/officeDocument/2006/relationships/image" Target="../media/image40.png"/><Relationship Id="rId1" Type="http://schemas.openxmlformats.org/officeDocument/2006/relationships/tags" Target="../tags/tag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8.xml"/><Relationship Id="rId3" Type="http://schemas.openxmlformats.org/officeDocument/2006/relationships/tags" Target="../tags/tag1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15.xml"/><Relationship Id="rId4" Type="http://schemas.openxmlformats.org/officeDocument/2006/relationships/image" Target="../media/image45.png"/><Relationship Id="rId3" Type="http://schemas.openxmlformats.org/officeDocument/2006/relationships/tags" Target="../tags/tag14.xml"/><Relationship Id="rId2" Type="http://schemas.openxmlformats.org/officeDocument/2006/relationships/image" Target="../media/image44.png"/><Relationship Id="rId1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10584" y="-109"/>
            <a:ext cx="12181417" cy="2306109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50" name="文本框 47"/>
          <p:cNvSpPr txBox="1">
            <a:spLocks noChangeArrowheads="1"/>
          </p:cNvSpPr>
          <p:nvPr/>
        </p:nvSpPr>
        <p:spPr bwMode="auto">
          <a:xfrm>
            <a:off x="1498791" y="3221544"/>
            <a:ext cx="9207211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9pPr>
          </a:lstStyle>
          <a:p>
            <a:pPr marL="0" marR="0" lvl="0" indent="0" algn="ctr" defTabSz="9010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400" b="1" spc="788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  <a:sym typeface="+mn-ea"/>
              </a:rPr>
              <a:t>新版易班使用手册</a:t>
            </a:r>
            <a:endParaRPr lang="zh-CN" altLang="en-US" sz="6400" dirty="0">
              <a:solidFill>
                <a:schemeClr val="tx1">
                  <a:lumMod val="75000"/>
                  <a:lumOff val="2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53" name="TextBox 38"/>
          <p:cNvSpPr txBox="1">
            <a:spLocks noChangeArrowheads="1"/>
          </p:cNvSpPr>
          <p:nvPr/>
        </p:nvSpPr>
        <p:spPr bwMode="auto">
          <a:xfrm>
            <a:off x="3005032" y="4440344"/>
            <a:ext cx="6338147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 Light" panose="020B0502040204020203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</a:t>
            </a:r>
            <a:r>
              <a:rPr lang="en-US" altLang="zh-CN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sz="4800" b="1" dirty="0" smtClean="0">
                <a:solidFill>
                  <a:srgbClr val="3B1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endParaRPr lang="zh-CN" sz="4800" b="1" dirty="0" smtClean="0">
              <a:solidFill>
                <a:srgbClr val="3B1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校标透明（白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8620" y="929640"/>
            <a:ext cx="1254125" cy="1254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2" y="100851"/>
            <a:ext cx="5372621" cy="648000"/>
            <a:chOff x="522742" y="176892"/>
            <a:chExt cx="2718162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内容管理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——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板块管理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2" y="176892"/>
              <a:ext cx="8526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31941" y="805544"/>
            <a:ext cx="3995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未开通微社区的需要先进行开通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开通后即可添加和管理版块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8949" r="1025" b="21880"/>
          <a:stretch>
            <a:fillRect/>
          </a:stretch>
        </p:blipFill>
        <p:spPr>
          <a:xfrm>
            <a:off x="563807" y="1795077"/>
            <a:ext cx="10860290" cy="47438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 l="20339" t="15213" r="32121" b="46935"/>
          <a:stretch>
            <a:fillRect/>
          </a:stretch>
        </p:blipFill>
        <p:spPr>
          <a:xfrm>
            <a:off x="6002412" y="241120"/>
            <a:ext cx="5216376" cy="2595915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V="1">
            <a:off x="3234153" y="687209"/>
            <a:ext cx="2651146" cy="2792421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5372623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内容管理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——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新建发布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82155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88983" y="736162"/>
            <a:ext cx="5756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管理员可以在“新建发布”页发布微社区的帖子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页面列出当前管理员在当前组织机构发布的所有帖子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9307" r="1082" b="35302"/>
          <a:stretch>
            <a:fillRect/>
          </a:stretch>
        </p:blipFill>
        <p:spPr>
          <a:xfrm>
            <a:off x="304020" y="1530963"/>
            <a:ext cx="10854153" cy="37987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567991" y="2222812"/>
            <a:ext cx="1066800" cy="295400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cxnSp>
        <p:nvCxnSpPr>
          <p:cNvPr id="14" name="肘形连接符 12"/>
          <p:cNvCxnSpPr/>
          <p:nvPr/>
        </p:nvCxnSpPr>
        <p:spPr>
          <a:xfrm flipV="1">
            <a:off x="3634791" y="2105454"/>
            <a:ext cx="2655043" cy="265058"/>
          </a:xfrm>
          <a:prstGeom prst="bentConnector3">
            <a:avLst>
              <a:gd name="adj1" fmla="val 50000"/>
            </a:avLst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标注 13"/>
          <p:cNvSpPr/>
          <p:nvPr/>
        </p:nvSpPr>
        <p:spPr>
          <a:xfrm>
            <a:off x="6469015" y="1949862"/>
            <a:ext cx="2331317" cy="441381"/>
          </a:xfrm>
          <a:prstGeom prst="wedgeRectCallout">
            <a:avLst>
              <a:gd name="adj1" fmla="val -56059"/>
              <a:gd name="adj2" fmla="val -8778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点击“新建”新建帖子</a:t>
            </a:r>
            <a:endParaRPr lang="zh-CN" altLang="en-US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" name="图片 21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991" y="3323962"/>
            <a:ext cx="4656699" cy="3452117"/>
          </a:xfrm>
          <a:prstGeom prst="rect">
            <a:avLst/>
          </a:prstGeom>
        </p:spPr>
      </p:pic>
      <p:sp>
        <p:nvSpPr>
          <p:cNvPr id="25" name="矩形标注 15"/>
          <p:cNvSpPr/>
          <p:nvPr/>
        </p:nvSpPr>
        <p:spPr>
          <a:xfrm>
            <a:off x="7801462" y="4303780"/>
            <a:ext cx="3901631" cy="1904100"/>
          </a:xfrm>
          <a:prstGeom prst="wedgeRectCallout">
            <a:avLst>
              <a:gd name="adj1" fmla="val -65854"/>
              <a:gd name="adj2" fmla="val -14579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新建帖子说明：</a:t>
            </a:r>
            <a:endParaRPr lang="en-US" altLang="zh-CN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标题：帖子标题。</a:t>
            </a:r>
            <a:endParaRPr lang="en-US" altLang="zh-CN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发布内容：帖子内容。</a:t>
            </a:r>
            <a:endParaRPr lang="en-US" altLang="zh-CN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封面图：设置帖子在列表页的展示图</a:t>
            </a:r>
            <a:endParaRPr lang="en-US" altLang="zh-CN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发布范围：可以发布到管理员所管理的组织机构</a:t>
            </a:r>
            <a:endParaRPr lang="zh-CN" altLang="en-US" sz="1600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19" y="100851"/>
            <a:ext cx="5845167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内容管理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——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后台编辑发布管理</a:t>
              </a:r>
              <a:endParaRPr kumimoji="0" lang="en-US" altLang="zh-CN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6980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25804" y="940556"/>
            <a:ext cx="4694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列出管理员在公共管理后台发布的帖子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可以对帖子和评论进行管理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l="204" t="10020" r="878" b="31098"/>
          <a:stretch>
            <a:fillRect/>
          </a:stretch>
        </p:blipFill>
        <p:spPr>
          <a:xfrm>
            <a:off x="533627" y="1894663"/>
            <a:ext cx="10854153" cy="403808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71524" y="4829750"/>
            <a:ext cx="279230" cy="165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5791980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内容管理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——app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高级发布管理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7332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85289" y="862309"/>
            <a:ext cx="4694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列出用户在易班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的高级发布发的帖子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可以对帖子和评论进行管理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5289" y="1683741"/>
            <a:ext cx="9913159" cy="4752389"/>
            <a:chOff x="691426" y="1603961"/>
            <a:chExt cx="9913159" cy="4752389"/>
          </a:xfrm>
        </p:grpSpPr>
        <p:grpSp>
          <p:nvGrpSpPr>
            <p:cNvPr id="18" name="组合 17"/>
            <p:cNvGrpSpPr/>
            <p:nvPr/>
          </p:nvGrpSpPr>
          <p:grpSpPr>
            <a:xfrm>
              <a:off x="691426" y="1943908"/>
              <a:ext cx="9913159" cy="4412442"/>
              <a:chOff x="691426" y="2072752"/>
              <a:chExt cx="10093644" cy="441244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/>
              <a:srcRect l="17504" t="6990" b="-1"/>
              <a:stretch>
                <a:fillRect/>
              </a:stretch>
            </p:blipFill>
            <p:spPr>
              <a:xfrm>
                <a:off x="2542524" y="2072752"/>
                <a:ext cx="8242546" cy="4412442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 rotWithShape="1">
              <a:blip r:embed="rId2"/>
              <a:srcRect t="14876" r="80108" b="9262"/>
              <a:stretch>
                <a:fillRect/>
              </a:stretch>
            </p:blipFill>
            <p:spPr>
              <a:xfrm>
                <a:off x="691426" y="2072752"/>
                <a:ext cx="1851098" cy="4412331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3"/>
            <a:srcRect t="9441" r="1033" b="85099"/>
            <a:stretch>
              <a:fillRect/>
            </a:stretch>
          </p:blipFill>
          <p:spPr>
            <a:xfrm>
              <a:off x="691426" y="1603961"/>
              <a:ext cx="9913159" cy="34177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t="9127" r="857" b="7314"/>
          <a:stretch>
            <a:fillRect/>
          </a:stretch>
        </p:blipFill>
        <p:spPr>
          <a:xfrm>
            <a:off x="304020" y="1233395"/>
            <a:ext cx="8456665" cy="4454571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04020" y="100851"/>
            <a:ext cx="5791980" cy="648000"/>
            <a:chOff x="522741" y="176892"/>
            <a:chExt cx="2718163" cy="648000"/>
          </a:xfrm>
        </p:grpSpPr>
        <p:sp>
          <p:nvSpPr>
            <p:cNvPr id="8" name="文本框 7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内容管理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——APP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主页咨询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2741" y="176892"/>
              <a:ext cx="7332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60741" y="731315"/>
            <a:ext cx="337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配置校内组织主页的资讯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 descr="图形用户界面, 应用程序, Teams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6782" y="294822"/>
            <a:ext cx="2988745" cy="5515342"/>
          </a:xfrm>
          <a:prstGeom prst="rect">
            <a:avLst/>
          </a:prstGeom>
        </p:spPr>
      </p:pic>
      <p:sp>
        <p:nvSpPr>
          <p:cNvPr id="12" name="矩形标注 17"/>
          <p:cNvSpPr/>
          <p:nvPr/>
        </p:nvSpPr>
        <p:spPr>
          <a:xfrm>
            <a:off x="9138085" y="3522588"/>
            <a:ext cx="2988745" cy="516391"/>
          </a:xfrm>
          <a:prstGeom prst="wedgeRectCallout">
            <a:avLst>
              <a:gd name="adj1" fmla="val -21505"/>
              <a:gd name="adj2" fmla="val -233846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资讯会显示在组织机构主页</a:t>
            </a:r>
            <a:endParaRPr lang="en-US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/>
          <a:srcRect l="20227" t="15123" r="1641" b="16868"/>
          <a:stretch>
            <a:fillRect/>
          </a:stretch>
        </p:blipFill>
        <p:spPr>
          <a:xfrm>
            <a:off x="2882480" y="3574971"/>
            <a:ext cx="5783771" cy="314650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72710" y="2480562"/>
            <a:ext cx="1066800" cy="342418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13305" y="3155507"/>
            <a:ext cx="260819" cy="227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5791980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通知</a:t>
              </a: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管理（组织）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7332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71849" y="1000808"/>
            <a:ext cx="528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发送的通知会在易班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的通知显示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10020" r="1137" b="8546"/>
          <a:stretch>
            <a:fillRect/>
          </a:stretch>
        </p:blipFill>
        <p:spPr>
          <a:xfrm>
            <a:off x="382144" y="1548728"/>
            <a:ext cx="8529922" cy="43913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20396" t="15034" r="17048" b="39508"/>
          <a:stretch>
            <a:fillRect/>
          </a:stretch>
        </p:blipFill>
        <p:spPr>
          <a:xfrm>
            <a:off x="1486225" y="3428338"/>
            <a:ext cx="6864280" cy="3117553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7"/>
          <a:stretch>
            <a:fillRect/>
          </a:stretch>
        </p:blipFill>
        <p:spPr bwMode="auto">
          <a:xfrm>
            <a:off x="9144780" y="260976"/>
            <a:ext cx="2743200" cy="56790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矩形标注 10"/>
          <p:cNvSpPr/>
          <p:nvPr/>
        </p:nvSpPr>
        <p:spPr>
          <a:xfrm>
            <a:off x="6206046" y="2573975"/>
            <a:ext cx="2690464" cy="646216"/>
          </a:xfrm>
          <a:prstGeom prst="wedgeRectCallout">
            <a:avLst>
              <a:gd name="adj1" fmla="val 67928"/>
              <a:gd name="adj2" fmla="val -120383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发送的通知会在易班</a:t>
            </a:r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的通知显示</a:t>
            </a:r>
            <a:endParaRPr lang="en-US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07722" y="2023356"/>
            <a:ext cx="752079" cy="342418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67996" y="1429058"/>
            <a:ext cx="291504" cy="435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3476318" cy="648000"/>
            <a:chOff x="522741" y="176892"/>
            <a:chExt cx="1631428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15236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学院基本信息设置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7332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l="19892" t="15124" r="1361" b="36913"/>
          <a:stretch>
            <a:fillRect/>
          </a:stretch>
        </p:blipFill>
        <p:spPr>
          <a:xfrm>
            <a:off x="749372" y="1700016"/>
            <a:ext cx="8640774" cy="3289385"/>
          </a:xfrm>
          <a:prstGeom prst="rect">
            <a:avLst/>
          </a:prstGeom>
        </p:spPr>
      </p:pic>
      <p:cxnSp>
        <p:nvCxnSpPr>
          <p:cNvPr id="16" name="肘形连接符 10"/>
          <p:cNvCxnSpPr>
            <a:stCxn id="21" idx="0"/>
            <a:endCxn id="20" idx="2"/>
          </p:cNvCxnSpPr>
          <p:nvPr/>
        </p:nvCxnSpPr>
        <p:spPr>
          <a:xfrm rot="16200000" flipV="1">
            <a:off x="1298040" y="2293659"/>
            <a:ext cx="2380465" cy="662580"/>
          </a:xfrm>
          <a:prstGeom prst="bentConnector3">
            <a:avLst>
              <a:gd name="adj1" fmla="val 50000"/>
            </a:avLst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标注 12"/>
          <p:cNvSpPr/>
          <p:nvPr/>
        </p:nvSpPr>
        <p:spPr>
          <a:xfrm>
            <a:off x="405585" y="952509"/>
            <a:ext cx="3502794" cy="482207"/>
          </a:xfrm>
          <a:prstGeom prst="wedgeRectCallout">
            <a:avLst>
              <a:gd name="adj1" fmla="val -1221"/>
              <a:gd name="adj2" fmla="val 81581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、在组织机构点击“编辑”按钮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83739" y="3815181"/>
            <a:ext cx="271646" cy="2411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pic>
        <p:nvPicPr>
          <p:cNvPr id="14" name="图片 13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216" y="3157501"/>
            <a:ext cx="3176512" cy="3584192"/>
          </a:xfrm>
          <a:prstGeom prst="rect">
            <a:avLst/>
          </a:prstGeom>
        </p:spPr>
      </p:pic>
      <p:sp>
        <p:nvSpPr>
          <p:cNvPr id="22" name="矩形标注 16"/>
          <p:cNvSpPr/>
          <p:nvPr/>
        </p:nvSpPr>
        <p:spPr>
          <a:xfrm>
            <a:off x="423764" y="5618006"/>
            <a:ext cx="2378090" cy="738344"/>
          </a:xfrm>
          <a:prstGeom prst="wedgeRectCallout">
            <a:avLst>
              <a:gd name="adj1" fmla="val 71480"/>
              <a:gd name="adj2" fmla="val 1757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、编辑组织机构的名称、简介、头像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" name="图片 22" descr="图形用户界面, 应用程序, Teams&#10;&#10;描述已自动生成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69"/>
          <a:stretch>
            <a:fillRect/>
          </a:stretch>
        </p:blipFill>
        <p:spPr>
          <a:xfrm>
            <a:off x="6654256" y="3086696"/>
            <a:ext cx="2289931" cy="3634779"/>
          </a:xfrm>
          <a:prstGeom prst="rect">
            <a:avLst/>
          </a:prstGeom>
        </p:spPr>
      </p:pic>
      <p:sp>
        <p:nvSpPr>
          <p:cNvPr id="24" name="矩形标注 19"/>
          <p:cNvSpPr/>
          <p:nvPr/>
        </p:nvSpPr>
        <p:spPr>
          <a:xfrm>
            <a:off x="9275894" y="5218399"/>
            <a:ext cx="2559756" cy="971722"/>
          </a:xfrm>
          <a:prstGeom prst="wedgeRectCallout">
            <a:avLst>
              <a:gd name="adj1" fmla="val -63501"/>
              <a:gd name="adj2" fmla="val 7024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、编辑后可以在易班</a:t>
            </a:r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的组织机构主页看到对应信息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6218" y="3253740"/>
            <a:ext cx="1241870" cy="510802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66874" y="3283779"/>
            <a:ext cx="264501" cy="259342"/>
          </a:xfrm>
          <a:prstGeom prst="rect">
            <a:avLst/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pic>
        <p:nvPicPr>
          <p:cNvPr id="31" name="图片 30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2967" y="187635"/>
            <a:ext cx="3099696" cy="273283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530208" y="1700016"/>
            <a:ext cx="271646" cy="2411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cxnSp>
        <p:nvCxnSpPr>
          <p:cNvPr id="37" name="肘形连接符 10"/>
          <p:cNvCxnSpPr/>
          <p:nvPr/>
        </p:nvCxnSpPr>
        <p:spPr>
          <a:xfrm rot="10800000" flipV="1">
            <a:off x="2683741" y="1071411"/>
            <a:ext cx="6147635" cy="617562"/>
          </a:xfrm>
          <a:prstGeom prst="bentConnector3">
            <a:avLst>
              <a:gd name="adj1" fmla="val 50000"/>
            </a:avLst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13648" y="202603"/>
            <a:ext cx="2718163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轻应用简介</a:t>
              </a:r>
              <a:endParaRPr lang="zh-CN" altLang="en-US" sz="2800" spc="140" dirty="0">
                <a:solidFill>
                  <a:srgbClr val="E7E6E6">
                    <a:lumMod val="25000"/>
                  </a:srgbClr>
                </a:solidFill>
                <a:ea typeface="思源黑体 CN Heavy" panose="020B0A00000000000000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96343" y="4637858"/>
            <a:ext cx="10599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轻应用快搭平台是易班提供的快捷搭建轻应用的平台，在这个平台上，你基本用不到代码或其他知识，每个快搭轻应用都是由快搭平台的组件搭建组合而成，易班也为我们提供了组件后台数据的管理。利用易班轻应用快搭平台，我们可以很快地搭建我们的轻应用，做好后提交审核通过即可让大家使用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406" y="1069076"/>
            <a:ext cx="8068613" cy="3320864"/>
          </a:xfrm>
          <a:prstGeom prst="rect">
            <a:avLst/>
          </a:prstGeom>
        </p:spPr>
      </p:pic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9222346" y="6375669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3648" y="202603"/>
            <a:ext cx="2718163" cy="648000"/>
            <a:chOff x="522741" y="176892"/>
            <a:chExt cx="2718163" cy="648000"/>
          </a:xfrm>
        </p:grpSpPr>
        <p:sp>
          <p:nvSpPr>
            <p:cNvPr id="9" name="文本框 8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发布轻应用</a:t>
              </a:r>
              <a:endParaRPr lang="zh-CN" altLang="en-US" sz="2800" spc="140" dirty="0">
                <a:solidFill>
                  <a:srgbClr val="E7E6E6">
                    <a:lumMod val="25000"/>
                  </a:srgbClr>
                </a:solidFill>
                <a:ea typeface="思源黑体 CN Heavy" panose="020B0A00000000000000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1665" y="1013289"/>
            <a:ext cx="6110332" cy="23479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250" y="3631558"/>
            <a:ext cx="6015161" cy="24812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7307593" y="2119205"/>
            <a:ext cx="4636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浏览器搜索“易班网”进入官网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30731" y="4364370"/>
            <a:ext cx="26788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先进行账号注册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已注册的进行登录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</a:t>
            </a: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轻应用快搭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>
          <a:xfrm>
            <a:off x="11415069" y="6336179"/>
            <a:ext cx="528918" cy="31339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61412" y="1584102"/>
            <a:ext cx="43933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打开</a:t>
            </a: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创建轻应用</a:t>
            </a: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，在这里有抢票、评选、报名的模板供大家使用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" name="图片 10" descr="C:\Users\铃末\Desktop\12.png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461023" y="3973091"/>
            <a:ext cx="5884439" cy="250415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5" y="242139"/>
            <a:ext cx="5196389" cy="344009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19838" y="4566013"/>
            <a:ext cx="4615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选择模板并创建，然后按提示操作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11527030" y="6310468"/>
            <a:ext cx="407894" cy="33356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9212580" y="640969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4991" y="582134"/>
            <a:ext cx="662832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目录</a:t>
            </a:r>
            <a:endParaRPr kumimoji="0" lang="en-US" altLang="zh-CN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管理员登录    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校内组织管理                     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3.APP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管理                        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9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内容管理     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通知管理（组织）                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6.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学院基本信息设置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16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7.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创建轻应用       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17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8.</a:t>
            </a:r>
            <a:r>
              <a:rPr lang="zh-CN" altLang="en-US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创建优课</a:t>
            </a:r>
            <a:r>
              <a:rPr lang="en-US" altLang="zh-CN" sz="2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YOOC                    26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6.png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67306" y="439215"/>
            <a:ext cx="6024024" cy="2546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08280" y="1484974"/>
            <a:ext cx="51853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这是提供模板的界面，可以选择两种样式：手机和网站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C:\Users\铃末\Desktop\7.png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305371" y="3429000"/>
            <a:ext cx="5947894" cy="25022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568226" y="4442073"/>
            <a:ext cx="53956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第一步：基本信息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输入你想创建的轻应用的各种信息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>
          <a:xfrm>
            <a:off x="11356040" y="6268944"/>
            <a:ext cx="508747" cy="34028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435D4FA-F119-42B3-9059-16705B1AB2C9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9.png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582391" y="682572"/>
            <a:ext cx="7400968" cy="32795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6521" y="4571555"/>
            <a:ext cx="1008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模块管理</a:t>
            </a:r>
            <a:r>
              <a:rPr kumimoji="0" lang="en-US" altLang="zh-CN" sz="20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面的一个一个模块对应着左边的一个一个模块，将鼠标放在模块管理上面，会有一支笔和一个类似眼睛的图案出现（前两个模块是没有眼睛的）点击那支笔可以修改每个模块的名字，点击那个眼睛可以显示隐藏模块。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08387" y="1577660"/>
            <a:ext cx="38401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第二步：配置样式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根据需要添加板块，满足个性化设计需求</a:t>
            </a:r>
            <a:endParaRPr lang="en-US" altLang="zh-CN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847216" y="2780665"/>
            <a:ext cx="2428875" cy="807914"/>
          </a:xfrm>
          <a:prstGeom prst="rect">
            <a:avLst/>
          </a:prstGeom>
          <a:noFill/>
        </p:spPr>
        <p:txBody>
          <a:bodyPr wrap="square" lIns="67500" tIns="35100" rIns="67500" bIns="3510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A5A5A5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3" y="791532"/>
            <a:ext cx="2390064" cy="542179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71610" y="1552534"/>
            <a:ext cx="88606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Banner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：其可以作为轻应用模块里的横幅图片，将其拖到左边位置后，点击编辑可以修改它的标题，这样，标题就会在图片上显示了。（一个轻应用只能加一个）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富文本：几乎每个易班快搭轻应用都会用到富文本，将其拖到左边指定位置后，点击编辑，在编辑里，你可以添加文字，图片，表格（表格可以设置边界线可见与不可见及其他一些常用功能），链接等，你可以通过设计富文本让轻应用页面更美观及更具可用性。（一个轻应用可以有无数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评论：其功能就如其名用来评论的，在后台，你可以看到评论数据。评论组件可以用来抽奖，但要注册开放平台或成为易班公众号才能有这功能。（一个轻应用只能有一个）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签名墙：其功能是只要点击那栏有签名墙，那点击的人就会在签名墙留下足迹，后台可以查到数据。（一个轻应用只能有一个）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相关活动：你可以在编辑里面链接相关活动的网址，当点击时，就会跳转到相关页面（如果有想法，你也可以链接功能性网页）。（一个轻应用只能有一个）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照片墙：你可以在上面放照片，这个照片是可以滚动的。（一个轻应用只能有一个）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53664" y="1678748"/>
            <a:ext cx="86567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投票规则、投票选项：投票规则是和投票选项绑定在一起的，先定好投票规则后再去设置投票选项。要在投票选项中使用投票规则，所有的投票数据在后台均可以看到。（一个轻应用只能有一个）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报名：按照所需去设置报名表，报名表的选项只有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个，后台同样能看到报名信息。（一个轻应用可以有无数个报名表）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抢票：按照所需去设置抢票，后台同样能看到抢票信息。（一个轻应用可以有无数个抢票）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贺卡：按所需去设置贺卡，其会在轻应用打开时显示。（一个轻应用只能有一个）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5" name="图片 4" descr="图形用户界面, 应用程序, Word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81" y="346457"/>
            <a:ext cx="1919302" cy="632464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213949" y="1635505"/>
            <a:ext cx="3925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编辑完成点击保存后就可以提交等待管理员的审核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677" y="483291"/>
            <a:ext cx="5676012" cy="275013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283001" y="4056844"/>
            <a:ext cx="419851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完成后点击“我的轻应用”可以看到自己创建的轻应用及其状态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点击左边“创建轻应用”可以继续创建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0677" y="3765504"/>
            <a:ext cx="5676012" cy="2397280"/>
            <a:chOff x="520677" y="3765504"/>
            <a:chExt cx="5676012" cy="23972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/>
            <a:srcRect r="13890"/>
            <a:stretch>
              <a:fillRect/>
            </a:stretch>
          </p:blipFill>
          <p:spPr>
            <a:xfrm>
              <a:off x="520677" y="3765504"/>
              <a:ext cx="5676012" cy="2397280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777240" y="3939540"/>
              <a:ext cx="1005840" cy="998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铃末\Desktop\13.png1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294061" y="716418"/>
            <a:ext cx="7087780" cy="271258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920508" y="1558344"/>
            <a:ext cx="3561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还有其他不懂的问题可以转回这个界面点击“帮助中心”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 descr="C:\Users\铃末\Desktop\14.png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351594" y="3715511"/>
            <a:ext cx="7020440" cy="25693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920508" y="4462220"/>
            <a:ext cx="40246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这里有详细的教程。更多功能可以自己去探索哦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48" y="202603"/>
            <a:ext cx="3207732" cy="648000"/>
            <a:chOff x="522741" y="176892"/>
            <a:chExt cx="2718163" cy="648000"/>
          </a:xfrm>
        </p:grpSpPr>
        <p:sp>
          <p:nvSpPr>
            <p:cNvPr id="4" name="文本框 3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创建优课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(YOOC</a:t>
              </a:r>
              <a:r>
                <a:rPr kumimoji="0" lang="en-US" altLang="zh-CN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)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648" y="1964567"/>
            <a:ext cx="5882352" cy="310164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3648" y="1219848"/>
            <a:ext cx="591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登录网页版易班优课</a:t>
            </a: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YOOC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，输入易班账户登录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2642" y="1904443"/>
            <a:ext cx="5913120" cy="3192147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62072" y="121984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2)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在“学习课群”页面找到“创建课群”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7180" y="3291840"/>
            <a:ext cx="43434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03280" y="2331720"/>
            <a:ext cx="640080" cy="31242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3648" y="202603"/>
            <a:ext cx="3207732" cy="648000"/>
            <a:chOff x="522741" y="176892"/>
            <a:chExt cx="2718163" cy="648000"/>
          </a:xfrm>
        </p:grpSpPr>
        <p:sp>
          <p:nvSpPr>
            <p:cNvPr id="4" name="文本框 3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创建优课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ea typeface="思源黑体 CN Heavy" panose="020B0A00000000000000" pitchFamily="34" charset="-122"/>
                </a:rPr>
                <a:t>(YOOC)</a:t>
              </a:r>
              <a:endParaRPr lang="zh-CN" altLang="en-US" sz="2800" spc="140" dirty="0">
                <a:solidFill>
                  <a:srgbClr val="E7E6E6">
                    <a:lumMod val="25000"/>
                  </a:srgbClr>
                </a:solidFill>
                <a:ea typeface="思源黑体 CN Heavy" panose="020B0A00000000000000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13648" y="1219848"/>
            <a:ext cx="5913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(3)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点击“创建课群”填写相关信息后，“确认创建”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85560" y="1219848"/>
            <a:ext cx="541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(4)</a:t>
            </a:r>
            <a:r>
              <a: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课群创建成功的页面显示</a:t>
            </a:r>
            <a:endParaRPr lang="zh-CN" altLang="en-US" sz="2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07180" y="3291840"/>
            <a:ext cx="434340" cy="15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342" y="1850430"/>
            <a:ext cx="5635017" cy="43536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6768" y="1896150"/>
            <a:ext cx="5962379" cy="42149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919007" y="3890569"/>
            <a:ext cx="537413" cy="27341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灯片编号占位符 10"/>
          <p:cNvSpPr txBox="1"/>
          <p:nvPr/>
        </p:nvSpPr>
        <p:spPr>
          <a:xfrm>
            <a:off x="11356040" y="6268944"/>
            <a:ext cx="508747" cy="3402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435D4FA-F119-42B3-9059-16705B1AB2C9}" type="slidenum">
              <a:rPr lang="zh-CN" altLang="en-US" sz="1400" smtClean="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sz="1400" dirty="0">
              <a:solidFill>
                <a:schemeClr val="tx1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04021" y="100851"/>
            <a:ext cx="2718163" cy="648000"/>
            <a:chOff x="522741" y="176892"/>
            <a:chExt cx="2718163" cy="648000"/>
          </a:xfrm>
        </p:grpSpPr>
        <p:sp>
          <p:nvSpPr>
            <p:cNvPr id="5" name="文本框 4"/>
            <p:cNvSpPr txBox="1"/>
            <p:nvPr/>
          </p:nvSpPr>
          <p:spPr>
            <a:xfrm>
              <a:off x="630495" y="240030"/>
              <a:ext cx="261040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登录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21102" y="2026632"/>
            <a:ext cx="5836102" cy="2698767"/>
            <a:chOff x="529718" y="644376"/>
            <a:chExt cx="10663909" cy="493127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l="1355" t="9396" r="1460" b="18698"/>
            <a:stretch>
              <a:fillRect/>
            </a:stretch>
          </p:blipFill>
          <p:spPr>
            <a:xfrm>
              <a:off x="529718" y="644376"/>
              <a:ext cx="10663909" cy="4931272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2319753" y="2964129"/>
              <a:ext cx="1386942" cy="1963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4796" y="1972922"/>
            <a:ext cx="5862145" cy="2752477"/>
            <a:chOff x="918593" y="1306029"/>
            <a:chExt cx="5482207" cy="257408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/>
            <a:srcRect l="10628" t="8501" r="11352" b="32886"/>
            <a:stretch>
              <a:fillRect/>
            </a:stretch>
          </p:blipFill>
          <p:spPr>
            <a:xfrm>
              <a:off x="918593" y="1306029"/>
              <a:ext cx="5482207" cy="2574083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663103" y="1356258"/>
              <a:ext cx="503227" cy="244610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24765" y="1373545"/>
            <a:ext cx="5482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方式一：登录“易班网”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点击上方“公共管理平台”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09606" y="1373545"/>
            <a:ext cx="5607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方式二：输入网址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https://mp.yiban.cn/login/index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1040" y="5279690"/>
            <a:ext cx="10988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第一步：需要申请管理员的教师需向易班后台管理者提供姓名，手机号，想要管理的学院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班级等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第二步：打开后台管理登录页面，用自己的易班账号密码登录即可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1" y="100851"/>
            <a:ext cx="2718163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140" normalizeH="0" baseline="0" noProof="0" dirty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切换管理账户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17681" y="991964"/>
            <a:ext cx="85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登录后，右上角选择下拉菜单，管理多个组织的教师可自由选择想要管理的账户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58283" y="1571408"/>
            <a:ext cx="8261381" cy="3970844"/>
            <a:chOff x="957358" y="1546861"/>
            <a:chExt cx="8261381" cy="397084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/>
            <a:srcRect t="9039" r="1025" b="16509"/>
            <a:stretch>
              <a:fillRect/>
            </a:stretch>
          </p:blipFill>
          <p:spPr>
            <a:xfrm>
              <a:off x="957358" y="1633657"/>
              <a:ext cx="8261381" cy="3884048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910164" y="1546861"/>
              <a:ext cx="1166013" cy="1558418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1" y="100851"/>
            <a:ext cx="4887807" cy="648000"/>
            <a:chOff x="522741" y="176892"/>
            <a:chExt cx="4887807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47800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校内组织管理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——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校方认证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108000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04698" y="832404"/>
            <a:ext cx="8542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管理员可查看相应组织的校方认证学生及老师列表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9217" r="579" b="7315"/>
          <a:stretch>
            <a:fillRect/>
          </a:stretch>
        </p:blipFill>
        <p:spPr>
          <a:xfrm>
            <a:off x="644377" y="1457357"/>
            <a:ext cx="8849428" cy="464337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287261" y="5026131"/>
            <a:ext cx="646677" cy="282299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标注 21"/>
          <p:cNvSpPr/>
          <p:nvPr/>
        </p:nvSpPr>
        <p:spPr>
          <a:xfrm>
            <a:off x="9982200" y="4106342"/>
            <a:ext cx="1921672" cy="919789"/>
          </a:xfrm>
          <a:prstGeom prst="wedgeRectCallout">
            <a:avLst>
              <a:gd name="adj1" fmla="val -56059"/>
              <a:gd name="adj2" fmla="val -8778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解绑：已认证用户解绑认证资料</a:t>
            </a:r>
            <a:endParaRPr lang="en-US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肘形连接符 28"/>
          <p:cNvCxnSpPr>
            <a:endCxn id="16" idx="4"/>
          </p:cNvCxnSpPr>
          <p:nvPr/>
        </p:nvCxnSpPr>
        <p:spPr>
          <a:xfrm flipV="1">
            <a:off x="8933938" y="4485497"/>
            <a:ext cx="931828" cy="681784"/>
          </a:xfrm>
          <a:prstGeom prst="bentConnector2">
            <a:avLst/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t="8949" r="802" b="7315"/>
          <a:stretch>
            <a:fillRect/>
          </a:stretch>
        </p:blipFill>
        <p:spPr>
          <a:xfrm>
            <a:off x="6096000" y="1470783"/>
            <a:ext cx="5939475" cy="31335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t="8949" r="1305" b="7315"/>
          <a:stretch>
            <a:fillRect/>
          </a:stretch>
        </p:blipFill>
        <p:spPr>
          <a:xfrm>
            <a:off x="6648" y="1470783"/>
            <a:ext cx="5909336" cy="3133568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99487" y="163989"/>
            <a:ext cx="47353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spc="140" dirty="0">
                <a:solidFill>
                  <a:srgbClr val="E7E6E6">
                    <a:lumMod val="25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校内组织管理</a:t>
            </a:r>
            <a:r>
              <a:rPr lang="en-US" altLang="zh-CN" sz="2800" spc="140" dirty="0">
                <a:solidFill>
                  <a:srgbClr val="E7E6E6">
                    <a:lumMod val="25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——</a:t>
            </a:r>
            <a:r>
              <a:rPr lang="zh-CN" altLang="en-US" sz="2800" spc="140" dirty="0">
                <a:solidFill>
                  <a:srgbClr val="E7E6E6">
                    <a:lumMod val="25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组织成员</a:t>
            </a:r>
            <a:endParaRPr kumimoji="0" lang="zh-CN" altLang="en-US" sz="2800" b="0" i="0" u="none" strike="noStrike" kern="1200" cap="none" spc="14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4707" y="863293"/>
            <a:ext cx="4425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注册用户会出现在组织成员页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57872" y="1841074"/>
            <a:ext cx="563097" cy="24581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标注 21"/>
          <p:cNvSpPr/>
          <p:nvPr/>
        </p:nvSpPr>
        <p:spPr>
          <a:xfrm>
            <a:off x="7015003" y="5103012"/>
            <a:ext cx="3690789" cy="1360901"/>
          </a:xfrm>
          <a:prstGeom prst="wedgeRectCallout">
            <a:avLst>
              <a:gd name="adj1" fmla="val -56059"/>
              <a:gd name="adj2" fmla="val -8778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非行政组织节点才有“添加成员”按钮，点击后从已有的组织成员中选择成员。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行政组织节点的成员：校方认证后自动进入，不可以编辑、删除。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肘形连接符 28"/>
          <p:cNvCxnSpPr/>
          <p:nvPr/>
        </p:nvCxnSpPr>
        <p:spPr>
          <a:xfrm rot="5400000">
            <a:off x="5763645" y="2999312"/>
            <a:ext cx="3724739" cy="1683699"/>
          </a:xfrm>
          <a:prstGeom prst="bentConnector5">
            <a:avLst>
              <a:gd name="adj1" fmla="val 76410"/>
              <a:gd name="adj2" fmla="val 100295"/>
              <a:gd name="adj3" fmla="val 99382"/>
            </a:avLst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243551" y="2594913"/>
            <a:ext cx="310990" cy="24034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28" y="97982"/>
            <a:ext cx="109738" cy="64623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458150" y="2289067"/>
            <a:ext cx="174902" cy="207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25560" y="2289066"/>
            <a:ext cx="288999" cy="20742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1" y="100851"/>
            <a:ext cx="4930766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校内组织管理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——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组织粉丝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69219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99487" y="935948"/>
            <a:ext cx="6220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在易班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中关注对应的组织机构的用户会出现在此页面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99487" y="1488543"/>
            <a:ext cx="8399931" cy="4427441"/>
            <a:chOff x="355941" y="1533205"/>
            <a:chExt cx="7339748" cy="3868639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/>
            <a:srcRect t="9217" r="1025" b="7315"/>
            <a:stretch>
              <a:fillRect/>
            </a:stretch>
          </p:blipFill>
          <p:spPr>
            <a:xfrm>
              <a:off x="355941" y="1533205"/>
              <a:ext cx="7339748" cy="3868639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465829" y="1978792"/>
              <a:ext cx="1942007" cy="298003"/>
            </a:xfrm>
            <a:prstGeom prst="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矩形标注 21"/>
          <p:cNvSpPr/>
          <p:nvPr/>
        </p:nvSpPr>
        <p:spPr>
          <a:xfrm>
            <a:off x="9269416" y="1871758"/>
            <a:ext cx="2697139" cy="2602261"/>
          </a:xfrm>
          <a:prstGeom prst="wedgeRectCallout">
            <a:avLst>
              <a:gd name="adj1" fmla="val -56059"/>
              <a:gd name="adj2" fmla="val -8778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批量转为成员：点击按钮后将关注此组织的用户添加到此组织。添加的组织必须是非行政组织，并且用户为校方认证用户，否则不能转为成员。</a:t>
            </a:r>
            <a:endParaRPr lang="en-US" altLang="zh-CN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批量撤销成员：点击按钮后将关注此组织的用户移出此组织。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7" name="肘形连接符 28"/>
          <p:cNvCxnSpPr>
            <a:stCxn id="16" idx="4"/>
            <a:endCxn id="15" idx="3"/>
          </p:cNvCxnSpPr>
          <p:nvPr/>
        </p:nvCxnSpPr>
        <p:spPr>
          <a:xfrm rot="5400000" flipH="1">
            <a:off x="7305824" y="1144290"/>
            <a:ext cx="775446" cy="2824898"/>
          </a:xfrm>
          <a:prstGeom prst="bentConnector4">
            <a:avLst>
              <a:gd name="adj1" fmla="val 2176"/>
              <a:gd name="adj2" fmla="val 47108"/>
            </a:avLst>
          </a:prstGeom>
          <a:ln w="3175">
            <a:solidFill>
              <a:schemeClr val="tx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769308" y="2659246"/>
            <a:ext cx="217861" cy="1902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 t="9127" r="914" b="8009"/>
          <a:stretch>
            <a:fillRect/>
          </a:stretch>
        </p:blipFill>
        <p:spPr>
          <a:xfrm>
            <a:off x="861564" y="1486103"/>
            <a:ext cx="8745509" cy="4571030"/>
          </a:xfrm>
          <a:prstGeom prst="rect">
            <a:avLst/>
          </a:prstGeo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5397172" cy="648000"/>
            <a:chOff x="522741" y="176892"/>
            <a:chExt cx="2718163" cy="648000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校内组织管理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——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组织管理员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69419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81784" y="925493"/>
            <a:ext cx="7147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经校级后台添加的管理员会根据所设置的管辖的组织机构出现在此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5D4FA-F119-42B3-9059-16705B1AB2C9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304020" y="100851"/>
            <a:ext cx="6250203" cy="1017245"/>
            <a:chOff x="522741" y="176892"/>
            <a:chExt cx="2718163" cy="1017245"/>
          </a:xfrm>
        </p:grpSpPr>
        <p:sp>
          <p:nvSpPr>
            <p:cNvPr id="6" name="文本框 5"/>
            <p:cNvSpPr txBox="1"/>
            <p:nvPr/>
          </p:nvSpPr>
          <p:spPr>
            <a:xfrm>
              <a:off x="630495" y="240030"/>
              <a:ext cx="261040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APP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管理</a:t>
              </a:r>
              <a:r>
                <a:rPr lang="en-US" altLang="zh-CN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——</a:t>
              </a:r>
              <a:r>
                <a:rPr lang="zh-CN" altLang="en-US" sz="2800" spc="140" dirty="0">
                  <a:solidFill>
                    <a:srgbClr val="E7E6E6">
                      <a:lumMod val="25000"/>
                    </a:srgb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热门应用管理（组织）</a:t>
              </a:r>
              <a:endParaRPr kumimoji="0" lang="zh-CN" altLang="en-US" sz="2800" b="0" i="0" u="none" strike="noStrike" kern="1200" cap="none" spc="14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22741" y="176892"/>
              <a:ext cx="54897" cy="648000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07024" y="858068"/>
            <a:ext cx="7343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校内组织（院系班级）配置的应用会在易班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的组织机构主页显示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校内组织（院系班级）应用不能推荐到易班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首页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8949" r="634" b="8009"/>
          <a:stretch>
            <a:fillRect/>
          </a:stretch>
        </p:blipFill>
        <p:spPr>
          <a:xfrm>
            <a:off x="87995" y="1755100"/>
            <a:ext cx="6781290" cy="35420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366669" y="2927943"/>
            <a:ext cx="236202" cy="37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1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8118" y="2870199"/>
            <a:ext cx="402956" cy="49309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142184" y="2462097"/>
            <a:ext cx="500015" cy="3276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448103" y="4859124"/>
            <a:ext cx="500015" cy="32768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4211197" y="279171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2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/>
          <a:srcRect l="20618" t="15113" r="8663" b="52614"/>
          <a:stretch>
            <a:fillRect/>
          </a:stretch>
        </p:blipFill>
        <p:spPr>
          <a:xfrm>
            <a:off x="2106637" y="4674577"/>
            <a:ext cx="6092278" cy="17376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28337" t="21936" r="28262" b="21130"/>
          <a:stretch>
            <a:fillRect/>
          </a:stretch>
        </p:blipFill>
        <p:spPr>
          <a:xfrm>
            <a:off x="4967387" y="1777048"/>
            <a:ext cx="3173671" cy="260207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096000" y="181217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3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56565" y="570798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4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2692" y="4838298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FF0000"/>
                </a:solidFill>
              </a:rPr>
              <a:t>5</a:t>
            </a:r>
            <a:endParaRPr kumimoji="1" lang="zh-CN" altLang="en-US" dirty="0">
              <a:solidFill>
                <a:srgbClr val="FF0000"/>
              </a:solidFill>
            </a:endParaRPr>
          </a:p>
        </p:txBody>
      </p:sp>
      <p:pic>
        <p:nvPicPr>
          <p:cNvPr id="24" name="图片 23" descr="图形用户界面, 应用程序, Teams&#10;&#10;描述已自动生成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7898" y="748851"/>
            <a:ext cx="2988745" cy="5515342"/>
          </a:xfrm>
          <a:prstGeom prst="rect">
            <a:avLst/>
          </a:prstGeom>
        </p:spPr>
      </p:pic>
      <p:sp>
        <p:nvSpPr>
          <p:cNvPr id="25" name="矩形标注 21"/>
          <p:cNvSpPr/>
          <p:nvPr/>
        </p:nvSpPr>
        <p:spPr>
          <a:xfrm>
            <a:off x="8991044" y="3657271"/>
            <a:ext cx="2697139" cy="853492"/>
          </a:xfrm>
          <a:prstGeom prst="wedgeRectCallout">
            <a:avLst>
              <a:gd name="adj1" fmla="val -42862"/>
              <a:gd name="adj2" fmla="val -195009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校内组织配置的应用会在易班</a:t>
            </a:r>
            <a:r>
              <a:rPr lang="en-US" altLang="zh-CN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App</a:t>
            </a: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组织机构主页显示。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01146" y="1812174"/>
            <a:ext cx="606741" cy="58122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862"/>
</p:tagLst>
</file>

<file path=ppt/tags/tag10.xml><?xml version="1.0" encoding="utf-8"?>
<p:tagLst xmlns:p="http://schemas.openxmlformats.org/presentationml/2006/main">
  <p:tag name="KSO_WM_TEMPLATE_CATEGORY" val="custom"/>
  <p:tag name="KSO_WM_TEMPLATE_INDEX" val="20184862"/>
  <p:tag name="KSO_WM_TAG_VERSION" val="1.0"/>
  <p:tag name="KSO_WM_UNIT_TYPE" val="a"/>
  <p:tag name="KSO_WM_UNIT_INDEX" val="1"/>
  <p:tag name="KSO_WM_UNIT_LAYERLEVEL" val="1"/>
  <p:tag name="KSO_WM_UNIT_VALUE" val="16"/>
  <p:tag name="KSO_WM_UNIT_ISCONTENTSTITLE" val="0"/>
  <p:tag name="KSO_WM_UNIT_HIGHLIGHT" val="0"/>
  <p:tag name="KSO_WM_UNIT_COMPATIBLE" val="0"/>
  <p:tag name="KSO_WM_BEAUTIFY_FLAG" val="#wm#"/>
  <p:tag name="KSO_WM_UNIT_ID" val="custom20184862_8*a*1"/>
  <p:tag name="KSO_WM_UNIT_PRESET_TEXT" val="CLICK TO ADD YOUR TEXT"/>
  <p:tag name="KSO_WM_UNIT_NOCLEAR" val="0"/>
  <p:tag name="KSO_WM_UNIT_DIAGRAM_ISNUMVISUAL" val="0"/>
  <p:tag name="KSO_WM_UNIT_DIAGRAM_ISREFERUNIT" val="0"/>
</p:tagLst>
</file>

<file path=ppt/tags/tag11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12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13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14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15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2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3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4.xml><?xml version="1.0" encoding="utf-8"?>
<p:tagLst xmlns:p="http://schemas.openxmlformats.org/presentationml/2006/main">
  <p:tag name="KSO_WM_TAG_VERSION" val="1.0"/>
  <p:tag name="KSO_WM_SLIDE_ITEM_CNT" val="0"/>
  <p:tag name="KSO_WM_SLIDE_LAYOUT" val="a_d_h"/>
  <p:tag name="KSO_WM_SLIDE_LAYOUT_CNT" val="1_1_2"/>
  <p:tag name="KSO_WM_SLIDE_TYPE" val="text"/>
  <p:tag name="KSO_WM_BEAUTIFY_FLAG" val="#wm#"/>
  <p:tag name="KSO_WM_SLIDE_POSITION" val="448*150.239"/>
  <p:tag name="KSO_WM_SLIDE_SIZE" val="416*342.71"/>
  <p:tag name="KSO_WM_COMBINE_RELATE_SLIDE_ID" val="background20184520_9"/>
  <p:tag name="KSO_WM_TEMPLATE_CATEGORY" val="custom"/>
  <p:tag name="KSO_WM_TEMPLATE_INDEX" val="20184862"/>
  <p:tag name="KSO_WM_SLIDE_ID" val="custom20184862_11"/>
  <p:tag name="KSO_WM_SLIDE_INDEX" val="11"/>
  <p:tag name="KSO_WM_TEMPLATE_SUBCATEGORY" val="0"/>
  <p:tag name="KSO_WM_SLIDE_SUBTYPE" val="picTxt"/>
  <p:tag name="KSO_WM_TEMPLATE_MASTER_TYPE" val="1"/>
  <p:tag name="KSO_WM_TEMPLATE_COLOR_TYPE" val="1"/>
</p:tagLst>
</file>

<file path=ppt/tags/tag5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6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7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ags/tag8.xml><?xml version="1.0" encoding="utf-8"?>
<p:tagLst xmlns:p="http://schemas.openxmlformats.org/presentationml/2006/main">
  <p:tag name="KSO_WM_UNIT_VALUE" val="1039*187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184862_8*d*1"/>
  <p:tag name="KSO_WM_TEMPLATE_CATEGORY" val="custom"/>
  <p:tag name="KSO_WM_TEMPLATE_INDEX" val="20184862"/>
  <p:tag name="KSO_WM_UNIT_LAYERLEVEL" val="1"/>
  <p:tag name="KSO_WM_TAG_VERSION" val="1.0"/>
  <p:tag name="KSO_WM_BEAUTIFY_FLAG" val="#wm#"/>
  <p:tag name="KSO_WM_UNIT_SUPPORT_UNIT_TYPE" val="[&quot;all&quot;]"/>
</p:tagLst>
</file>

<file path=ppt/tags/tag9.xml><?xml version="1.0" encoding="utf-8"?>
<p:tagLst xmlns:p="http://schemas.openxmlformats.org/presentationml/2006/main">
  <p:tag name="KSO_WM_TAG_VERSION" val="1.0"/>
  <p:tag name="KSO_WM_SLIDE_ITEM_CNT" val="0"/>
  <p:tag name="KSO_WM_SLIDE_LAYOUT" val="a_d_f_g"/>
  <p:tag name="KSO_WM_SLIDE_LAYOUT_CNT" val="1_1_1_1"/>
  <p:tag name="KSO_WM_SLIDE_TYPE" val="text"/>
  <p:tag name="KSO_WM_BEAUTIFY_FLAG" val="#wm#"/>
  <p:tag name="KSO_WM_SLIDE_POSITION" val="73*39"/>
  <p:tag name="KSO_WM_SLIDE_SIZE" val="887*423"/>
  <p:tag name="KSO_WM_COMBINE_RELATE_SLIDE_ID" val="background20184520_6"/>
  <p:tag name="KSO_WM_TEMPLATE_CATEGORY" val="custom"/>
  <p:tag name="KSO_WM_TEMPLATE_INDEX" val="20184862"/>
  <p:tag name="KSO_WM_SLIDE_ID" val="custom20184862_8"/>
  <p:tag name="KSO_WM_SLIDE_INDEX" val="8"/>
  <p:tag name="KSO_WM_TEMPLATE_SUBCATEGORY" val="0"/>
  <p:tag name="KSO_WM_SLIDE_SUBTYPE" val="picTxt"/>
  <p:tag name="KSO_WM_TEMPLATE_MASTER_TYPE" val="1"/>
  <p:tag name="KSO_WM_TEMPLATE_COLOR_TYPE" val="1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2570</Words>
  <Application>WPS 演示</Application>
  <PresentationFormat>宽屏</PresentationFormat>
  <Paragraphs>231</Paragraphs>
  <Slides>27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等线</vt:lpstr>
      <vt:lpstr>微软雅黑</vt:lpstr>
      <vt:lpstr>经典综艺体简</vt:lpstr>
      <vt:lpstr>黑体</vt:lpstr>
      <vt:lpstr>思源黑体 CN Heavy</vt:lpstr>
      <vt:lpstr>等线 Light</vt:lpstr>
      <vt:lpstr>Calibri</vt:lpstr>
      <vt:lpstr>Arial Unicode MS</vt:lpstr>
      <vt:lpstr>微软雅黑 Light</vt:lpstr>
      <vt:lpstr>造字工房悦黑（非商用）常规体</vt:lpstr>
      <vt:lpstr>李旭科书法</vt:lpstr>
      <vt:lpstr>楷体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idea</dc:creator>
  <cp:lastModifiedBy>db</cp:lastModifiedBy>
  <cp:revision>34</cp:revision>
  <dcterms:created xsi:type="dcterms:W3CDTF">2021-09-10T03:55:00Z</dcterms:created>
  <dcterms:modified xsi:type="dcterms:W3CDTF">2021-12-30T07:49:55Z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3FD4569A84DA4299BEB3810D27444254</vt:lpwstr>
  </property>
  <property fmtid="{D5CDD505-2E9C-101B-9397-08002B2CF9AE}" pid="3" name="KSOProductBuildVer">
    <vt:lpwstr>2052-11.1.0.11194</vt:lpwstr>
  </property>
</Properties>
</file>